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77" r:id="rId3"/>
    <p:sldId id="257" r:id="rId4"/>
    <p:sldId id="260" r:id="rId5"/>
    <p:sldId id="258" r:id="rId6"/>
    <p:sldId id="266" r:id="rId7"/>
    <p:sldId id="276" r:id="rId8"/>
    <p:sldId id="267" r:id="rId9"/>
    <p:sldId id="270" r:id="rId10"/>
    <p:sldId id="271" r:id="rId11"/>
    <p:sldId id="272" r:id="rId12"/>
    <p:sldId id="273" r:id="rId13"/>
    <p:sldId id="261" r:id="rId14"/>
    <p:sldId id="264" r:id="rId15"/>
    <p:sldId id="268" r:id="rId16"/>
    <p:sldId id="274" r:id="rId17"/>
    <p:sldId id="275" r:id="rId18"/>
    <p:sldId id="265" r:id="rId19"/>
    <p:sldId id="25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p:scale>
          <a:sx n="50" d="100"/>
          <a:sy n="50" d="100"/>
        </p:scale>
        <p:origin x="-1086" y="-12"/>
      </p:cViewPr>
      <p:guideLst>
        <p:guide orient="horz" pos="2160"/>
        <p:guide pos="2880"/>
      </p:guideLst>
    </p:cSldViewPr>
  </p:slideViewPr>
  <p:outlineViewPr>
    <p:cViewPr>
      <p:scale>
        <a:sx n="33" d="100"/>
        <a:sy n="33" d="100"/>
      </p:scale>
      <p:origin x="0" y="64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3B381-3572-4D80-9FC3-ECFBA8545A47}" type="datetimeFigureOut">
              <a:rPr lang="en-US" smtClean="0"/>
              <a:t>4/23/2012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2D4C0-BD15-4E64-B167-24AB47380D87}" type="slidenum">
              <a:rPr lang="en-US" smtClean="0"/>
              <a:t>‹#›</a:t>
            </a:fld>
            <a:endParaRPr lang="en-US"/>
          </a:p>
        </p:txBody>
      </p:sp>
    </p:spTree>
    <p:extLst>
      <p:ext uri="{BB962C8B-B14F-4D97-AF65-F5344CB8AC3E}">
        <p14:creationId xmlns:p14="http://schemas.microsoft.com/office/powerpoint/2010/main" val="267539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925773-926E-48CC-913A-3C102368F906}"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7426-8311-4022-9BF5-DE9B947582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25773-926E-48CC-913A-3C102368F906}"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7426-8311-4022-9BF5-DE9B947582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8925773-926E-48CC-913A-3C102368F906}"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7426-8311-4022-9BF5-DE9B947582B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25773-926E-48CC-913A-3C102368F906}"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7426-8311-4022-9BF5-DE9B947582B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25773-926E-48CC-913A-3C102368F906}"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7426-8311-4022-9BF5-DE9B947582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8925773-926E-48CC-913A-3C102368F906}"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17426-8311-4022-9BF5-DE9B947582B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925773-926E-48CC-913A-3C102368F906}" type="datetimeFigureOut">
              <a:rPr lang="en-US" smtClean="0"/>
              <a:t>4/23/2012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17426-8311-4022-9BF5-DE9B947582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925773-926E-48CC-913A-3C102368F906}" type="datetimeFigureOut">
              <a:rPr lang="en-US" smtClean="0"/>
              <a:t>4/23/2012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17426-8311-4022-9BF5-DE9B947582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8925773-926E-48CC-913A-3C102368F906}" type="datetimeFigureOut">
              <a:rPr lang="en-US" smtClean="0"/>
              <a:t>4/23/2012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17426-8311-4022-9BF5-DE9B947582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8925773-926E-48CC-913A-3C102368F906}"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17426-8311-4022-9BF5-DE9B947582B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25773-926E-48CC-913A-3C102368F906}"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17426-8311-4022-9BF5-DE9B947582B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8925773-926E-48CC-913A-3C102368F906}" type="datetimeFigureOut">
              <a:rPr lang="en-US" smtClean="0"/>
              <a:t>4/23/2012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9C17426-8311-4022-9BF5-DE9B947582B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To Breathe or not to Breathe…</a:t>
            </a:r>
            <a:br>
              <a:rPr lang="en-US" dirty="0" smtClean="0"/>
            </a:br>
            <a:r>
              <a:rPr lang="en-US" dirty="0" smtClean="0"/>
              <a:t>The Asthmatic’s </a:t>
            </a:r>
            <a:r>
              <a:rPr lang="en-US" dirty="0"/>
              <a:t>S</a:t>
            </a:r>
            <a:r>
              <a:rPr lang="en-US" dirty="0" smtClean="0"/>
              <a:t>truggle</a:t>
            </a:r>
            <a:endParaRPr lang="en-US" dirty="0"/>
          </a:p>
        </p:txBody>
      </p:sp>
      <p:sp>
        <p:nvSpPr>
          <p:cNvPr id="3" name="Subtitle 2"/>
          <p:cNvSpPr>
            <a:spLocks noGrp="1"/>
          </p:cNvSpPr>
          <p:nvPr>
            <p:ph type="subTitle" idx="1"/>
          </p:nvPr>
        </p:nvSpPr>
        <p:spPr>
          <a:xfrm>
            <a:off x="1371600" y="3556000"/>
            <a:ext cx="6400800" cy="1701799"/>
          </a:xfrm>
        </p:spPr>
        <p:txBody>
          <a:bodyPr>
            <a:noAutofit/>
          </a:bodyPr>
          <a:lstStyle/>
          <a:p>
            <a:r>
              <a:rPr lang="en-US" sz="2400" dirty="0" smtClean="0"/>
              <a:t>Nicole J. Wagner, BSN, RN-BC</a:t>
            </a:r>
          </a:p>
          <a:p>
            <a:r>
              <a:rPr lang="en-US" sz="2400" dirty="0" smtClean="0"/>
              <a:t>Alverno College</a:t>
            </a:r>
          </a:p>
          <a:p>
            <a:r>
              <a:rPr lang="en-US" sz="2400" dirty="0" smtClean="0"/>
              <a:t>Spring 2012</a:t>
            </a:r>
          </a:p>
          <a:p>
            <a:r>
              <a:rPr lang="en-US" sz="2400" dirty="0" smtClean="0"/>
              <a:t>MSN 621</a:t>
            </a:r>
            <a:endParaRPr lang="en-US" sz="2400" dirty="0"/>
          </a:p>
        </p:txBody>
      </p:sp>
      <p:sp>
        <p:nvSpPr>
          <p:cNvPr id="6" name="Right Arrow 5">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158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Asthma Check-Up!</a:t>
            </a:r>
            <a:endParaRPr lang="en-US" dirty="0"/>
          </a:p>
        </p:txBody>
      </p:sp>
      <p:sp>
        <p:nvSpPr>
          <p:cNvPr id="4" name="Rounded Rectangle 3"/>
          <p:cNvSpPr/>
          <p:nvPr/>
        </p:nvSpPr>
        <p:spPr>
          <a:xfrm>
            <a:off x="152400" y="144780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1732" y="2578608"/>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3758184"/>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2400" y="493776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1295400" y="2112264"/>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erge 8"/>
          <p:cNvSpPr/>
          <p:nvPr/>
        </p:nvSpPr>
        <p:spPr>
          <a:xfrm>
            <a:off x="1301496" y="3212988"/>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erge 9"/>
          <p:cNvSpPr/>
          <p:nvPr/>
        </p:nvSpPr>
        <p:spPr>
          <a:xfrm>
            <a:off x="1295400" y="4443469"/>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erge 10"/>
          <p:cNvSpPr/>
          <p:nvPr/>
        </p:nvSpPr>
        <p:spPr>
          <a:xfrm>
            <a:off x="1284732" y="5631180"/>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8596" y="1529834"/>
            <a:ext cx="1143000" cy="369332"/>
          </a:xfrm>
          <a:prstGeom prst="rect">
            <a:avLst/>
          </a:prstGeom>
          <a:noFill/>
        </p:spPr>
        <p:txBody>
          <a:bodyPr wrap="square" rtlCol="0">
            <a:spAutoFit/>
          </a:bodyPr>
          <a:lstStyle/>
          <a:p>
            <a:r>
              <a:rPr lang="en-US" dirty="0" smtClean="0">
                <a:solidFill>
                  <a:schemeClr val="tx2"/>
                </a:solidFill>
              </a:rPr>
              <a:t>Allergen</a:t>
            </a:r>
            <a:endParaRPr lang="en-US" dirty="0">
              <a:solidFill>
                <a:schemeClr val="tx2"/>
              </a:solidFill>
            </a:endParaRPr>
          </a:p>
        </p:txBody>
      </p:sp>
      <p:sp>
        <p:nvSpPr>
          <p:cNvPr id="13" name="Rounded Rectangle 12"/>
          <p:cNvSpPr/>
          <p:nvPr/>
        </p:nvSpPr>
        <p:spPr>
          <a:xfrm>
            <a:off x="141732" y="611505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44296" y="2660642"/>
            <a:ext cx="1143000" cy="369332"/>
          </a:xfrm>
          <a:prstGeom prst="rect">
            <a:avLst/>
          </a:prstGeom>
          <a:noFill/>
        </p:spPr>
        <p:txBody>
          <a:bodyPr wrap="square" rtlCol="0">
            <a:spAutoFit/>
          </a:bodyPr>
          <a:lstStyle/>
          <a:p>
            <a:r>
              <a:rPr lang="en-US" dirty="0" smtClean="0">
                <a:solidFill>
                  <a:schemeClr val="tx2"/>
                </a:solidFill>
              </a:rPr>
              <a:t>Mast cells</a:t>
            </a:r>
            <a:endParaRPr lang="en-US" dirty="0">
              <a:solidFill>
                <a:schemeClr val="tx2"/>
              </a:solidFill>
            </a:endParaRPr>
          </a:p>
        </p:txBody>
      </p:sp>
      <p:sp>
        <p:nvSpPr>
          <p:cNvPr id="15" name="TextBox 14"/>
          <p:cNvSpPr txBox="1"/>
          <p:nvPr/>
        </p:nvSpPr>
        <p:spPr>
          <a:xfrm>
            <a:off x="381000" y="3840218"/>
            <a:ext cx="2133600" cy="369332"/>
          </a:xfrm>
          <a:prstGeom prst="rect">
            <a:avLst/>
          </a:prstGeom>
          <a:noFill/>
        </p:spPr>
        <p:txBody>
          <a:bodyPr wrap="square" rtlCol="0">
            <a:spAutoFit/>
          </a:bodyPr>
          <a:lstStyle/>
          <a:p>
            <a:r>
              <a:rPr lang="en-US" dirty="0" smtClean="0">
                <a:solidFill>
                  <a:schemeClr val="tx2"/>
                </a:solidFill>
              </a:rPr>
              <a:t>Chemical mediators</a:t>
            </a:r>
            <a:endParaRPr lang="en-US" dirty="0">
              <a:solidFill>
                <a:schemeClr val="tx2"/>
              </a:solidFill>
            </a:endParaRPr>
          </a:p>
        </p:txBody>
      </p:sp>
      <p:sp>
        <p:nvSpPr>
          <p:cNvPr id="16" name="Oval 15"/>
          <p:cNvSpPr/>
          <p:nvPr/>
        </p:nvSpPr>
        <p:spPr>
          <a:xfrm>
            <a:off x="6324600" y="551465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33850" y="547116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14800" y="4046601"/>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24600" y="4046601"/>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600825" y="5791884"/>
            <a:ext cx="1352550" cy="646331"/>
          </a:xfrm>
          <a:prstGeom prst="rect">
            <a:avLst/>
          </a:prstGeom>
          <a:noFill/>
        </p:spPr>
        <p:txBody>
          <a:bodyPr wrap="square" rtlCol="0">
            <a:spAutoFit/>
          </a:bodyPr>
          <a:lstStyle/>
          <a:p>
            <a:r>
              <a:rPr lang="en-US" dirty="0" smtClean="0">
                <a:solidFill>
                  <a:schemeClr val="tx2"/>
                </a:solidFill>
              </a:rPr>
              <a:t>Chemical mediators</a:t>
            </a:r>
            <a:endParaRPr lang="en-US" dirty="0">
              <a:solidFill>
                <a:schemeClr val="tx2"/>
              </a:solidFill>
            </a:endParaRPr>
          </a:p>
        </p:txBody>
      </p:sp>
      <p:sp>
        <p:nvSpPr>
          <p:cNvPr id="21" name="TextBox 20"/>
          <p:cNvSpPr txBox="1"/>
          <p:nvPr/>
        </p:nvSpPr>
        <p:spPr>
          <a:xfrm>
            <a:off x="4171950" y="5874624"/>
            <a:ext cx="1600200" cy="369332"/>
          </a:xfrm>
          <a:prstGeom prst="rect">
            <a:avLst/>
          </a:prstGeom>
          <a:noFill/>
        </p:spPr>
        <p:txBody>
          <a:bodyPr wrap="square" rtlCol="0">
            <a:spAutoFit/>
          </a:bodyPr>
          <a:lstStyle/>
          <a:p>
            <a:pPr algn="ctr"/>
            <a:r>
              <a:rPr lang="en-US" dirty="0" smtClean="0">
                <a:solidFill>
                  <a:schemeClr val="tx2"/>
                </a:solidFill>
              </a:rPr>
              <a:t>T lymphocytes</a:t>
            </a:r>
            <a:endParaRPr lang="en-US" dirty="0">
              <a:solidFill>
                <a:schemeClr val="tx2"/>
              </a:solidFill>
            </a:endParaRPr>
          </a:p>
        </p:txBody>
      </p:sp>
      <p:sp>
        <p:nvSpPr>
          <p:cNvPr id="22" name="TextBox 21"/>
          <p:cNvSpPr txBox="1"/>
          <p:nvPr/>
        </p:nvSpPr>
        <p:spPr>
          <a:xfrm>
            <a:off x="4238625" y="4173066"/>
            <a:ext cx="1390650" cy="923330"/>
          </a:xfrm>
          <a:prstGeom prst="rect">
            <a:avLst/>
          </a:prstGeom>
          <a:noFill/>
        </p:spPr>
        <p:txBody>
          <a:bodyPr wrap="square" rtlCol="0">
            <a:spAutoFit/>
          </a:bodyPr>
          <a:lstStyle/>
          <a:p>
            <a:pPr algn="ctr"/>
            <a:r>
              <a:rPr lang="en-US" dirty="0" smtClean="0">
                <a:solidFill>
                  <a:schemeClr val="tx2"/>
                </a:solidFill>
              </a:rPr>
              <a:t>Antigen presenting cells</a:t>
            </a:r>
            <a:endParaRPr lang="en-US" dirty="0">
              <a:solidFill>
                <a:schemeClr val="tx2"/>
              </a:solidFill>
            </a:endParaRPr>
          </a:p>
        </p:txBody>
      </p:sp>
      <p:sp>
        <p:nvSpPr>
          <p:cNvPr id="23" name="TextBox 22"/>
          <p:cNvSpPr txBox="1"/>
          <p:nvPr/>
        </p:nvSpPr>
        <p:spPr>
          <a:xfrm>
            <a:off x="6457950" y="4430083"/>
            <a:ext cx="1371600" cy="369332"/>
          </a:xfrm>
          <a:prstGeom prst="rect">
            <a:avLst/>
          </a:prstGeom>
          <a:noFill/>
        </p:spPr>
        <p:txBody>
          <a:bodyPr wrap="square" rtlCol="0">
            <a:spAutoFit/>
          </a:bodyPr>
          <a:lstStyle/>
          <a:p>
            <a:pPr algn="ctr"/>
            <a:r>
              <a:rPr lang="en-US" dirty="0" smtClean="0">
                <a:solidFill>
                  <a:schemeClr val="tx2"/>
                </a:solidFill>
              </a:rPr>
              <a:t>Hormones</a:t>
            </a:r>
            <a:endParaRPr lang="en-US" dirty="0">
              <a:solidFill>
                <a:schemeClr val="tx2"/>
              </a:solidFill>
            </a:endParaRPr>
          </a:p>
        </p:txBody>
      </p:sp>
      <p:sp>
        <p:nvSpPr>
          <p:cNvPr id="25" name="TextBox 24"/>
          <p:cNvSpPr txBox="1"/>
          <p:nvPr/>
        </p:nvSpPr>
        <p:spPr>
          <a:xfrm>
            <a:off x="3657600" y="2578608"/>
            <a:ext cx="4800600" cy="1200329"/>
          </a:xfrm>
          <a:prstGeom prst="rect">
            <a:avLst/>
          </a:prstGeom>
          <a:noFill/>
        </p:spPr>
        <p:txBody>
          <a:bodyPr wrap="square" rtlCol="0">
            <a:spAutoFit/>
          </a:bodyPr>
          <a:lstStyle/>
          <a:p>
            <a:pPr algn="ctr"/>
            <a:r>
              <a:rPr lang="en-US" sz="2400" dirty="0" smtClean="0">
                <a:solidFill>
                  <a:schemeClr val="tx2"/>
                </a:solidFill>
              </a:rPr>
              <a:t>As the next part of the inflammatory process in an asthma attack, what do mast cells release?</a:t>
            </a:r>
            <a:endParaRPr lang="en-US" sz="2400" dirty="0">
              <a:solidFill>
                <a:schemeClr val="tx2"/>
              </a:solidFill>
            </a:endParaRPr>
          </a:p>
        </p:txBody>
      </p:sp>
      <p:sp>
        <p:nvSpPr>
          <p:cNvPr id="26" name="TextBox 25"/>
          <p:cNvSpPr txBox="1"/>
          <p:nvPr/>
        </p:nvSpPr>
        <p:spPr>
          <a:xfrm>
            <a:off x="3657600" y="1571458"/>
            <a:ext cx="4800600" cy="923330"/>
          </a:xfrm>
          <a:prstGeom prst="rect">
            <a:avLst/>
          </a:prstGeom>
          <a:noFill/>
        </p:spPr>
        <p:txBody>
          <a:bodyPr wrap="square" rtlCol="0">
            <a:spAutoFit/>
          </a:bodyPr>
          <a:lstStyle/>
          <a:p>
            <a:r>
              <a:rPr lang="en-US" dirty="0" smtClean="0">
                <a:solidFill>
                  <a:schemeClr val="tx2"/>
                </a:solidFill>
              </a:rPr>
              <a:t>Correct! Chemical mediators such as histamine and prostaglandins  are released by mast cells during an asthma attack.</a:t>
            </a:r>
            <a:endParaRPr lang="en-US" dirty="0">
              <a:solidFill>
                <a:schemeClr val="tx2"/>
              </a:solidFill>
            </a:endParaRPr>
          </a:p>
        </p:txBody>
      </p:sp>
      <p:sp>
        <p:nvSpPr>
          <p:cNvPr id="2" name="TextBox 1"/>
          <p:cNvSpPr txBox="1"/>
          <p:nvPr/>
        </p:nvSpPr>
        <p:spPr>
          <a:xfrm>
            <a:off x="3694386" y="1381035"/>
            <a:ext cx="5562600" cy="1200329"/>
          </a:xfrm>
          <a:prstGeom prst="rect">
            <a:avLst/>
          </a:prstGeom>
          <a:noFill/>
        </p:spPr>
        <p:txBody>
          <a:bodyPr wrap="square" rtlCol="0">
            <a:spAutoFit/>
          </a:bodyPr>
          <a:lstStyle/>
          <a:p>
            <a:r>
              <a:rPr lang="en-US" dirty="0" smtClean="0">
                <a:solidFill>
                  <a:schemeClr val="tx2"/>
                </a:solidFill>
              </a:rPr>
              <a:t>Antigen presenting cells are responsible for an important part of inflammation by presenting antigens to  the immune system, but they are not released by mast cells…try again!</a:t>
            </a:r>
            <a:endParaRPr lang="en-US" dirty="0">
              <a:solidFill>
                <a:schemeClr val="tx2"/>
              </a:solidFill>
            </a:endParaRPr>
          </a:p>
        </p:txBody>
      </p:sp>
      <p:sp>
        <p:nvSpPr>
          <p:cNvPr id="24" name="TextBox 23"/>
          <p:cNvSpPr txBox="1"/>
          <p:nvPr/>
        </p:nvSpPr>
        <p:spPr>
          <a:xfrm>
            <a:off x="3848100" y="1455159"/>
            <a:ext cx="4953000" cy="923330"/>
          </a:xfrm>
          <a:prstGeom prst="rect">
            <a:avLst/>
          </a:prstGeom>
          <a:noFill/>
        </p:spPr>
        <p:txBody>
          <a:bodyPr wrap="square" rtlCol="0">
            <a:spAutoFit/>
          </a:bodyPr>
          <a:lstStyle/>
          <a:p>
            <a:r>
              <a:rPr lang="en-US" dirty="0" smtClean="0">
                <a:solidFill>
                  <a:schemeClr val="tx2"/>
                </a:solidFill>
              </a:rPr>
              <a:t>Hormones play a vital role in many of the body’s functions, but they are not released by mast cells during an asthma attack…try again!</a:t>
            </a:r>
            <a:endParaRPr lang="en-US" dirty="0">
              <a:solidFill>
                <a:schemeClr val="tx2"/>
              </a:solidFill>
            </a:endParaRPr>
          </a:p>
        </p:txBody>
      </p:sp>
      <p:sp>
        <p:nvSpPr>
          <p:cNvPr id="27" name="TextBox 26"/>
          <p:cNvSpPr txBox="1"/>
          <p:nvPr/>
        </p:nvSpPr>
        <p:spPr>
          <a:xfrm>
            <a:off x="3867150" y="1571458"/>
            <a:ext cx="4591050" cy="923330"/>
          </a:xfrm>
          <a:prstGeom prst="rect">
            <a:avLst/>
          </a:prstGeom>
          <a:noFill/>
        </p:spPr>
        <p:txBody>
          <a:bodyPr wrap="square" rtlCol="0">
            <a:spAutoFit/>
          </a:bodyPr>
          <a:lstStyle/>
          <a:p>
            <a:r>
              <a:rPr lang="en-US" dirty="0" smtClean="0">
                <a:solidFill>
                  <a:schemeClr val="tx2"/>
                </a:solidFill>
              </a:rPr>
              <a:t>T lymphocytes play a role in inflammation but they are cells of their own. They are not released by mast cells…try again!</a:t>
            </a:r>
            <a:endParaRPr lang="en-US" dirty="0">
              <a:solidFill>
                <a:schemeClr val="tx2"/>
              </a:solidFill>
            </a:endParaRPr>
          </a:p>
        </p:txBody>
      </p:sp>
      <p:sp>
        <p:nvSpPr>
          <p:cNvPr id="30" name="Right Arrow 29">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631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nodeType="afterEffect">
                                  <p:stCondLst>
                                    <p:cond delay="5000"/>
                                  </p:stCondLst>
                                  <p:childTnLst>
                                    <p:animEffect transition="out" filter="fade">
                                      <p:cBhvr>
                                        <p:cTn id="11" dur="1000"/>
                                        <p:tgtEl>
                                          <p:spTgt spid="26">
                                            <p:txEl>
                                              <p:pRg st="0" end="0"/>
                                            </p:txEl>
                                          </p:spTgt>
                                        </p:tgtEl>
                                      </p:cBhvr>
                                    </p:animEffect>
                                    <p:set>
                                      <p:cBhvr>
                                        <p:cTn id="12" dur="1" fill="hold">
                                          <p:stCondLst>
                                            <p:cond delay="999"/>
                                          </p:stCondLst>
                                        </p:cTn>
                                        <p:tgtEl>
                                          <p:spTgt spid="26">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par>
                          <p:cTn id="18" fill="hold">
                            <p:stCondLst>
                              <p:cond delay="0"/>
                            </p:stCondLst>
                            <p:childTnLst>
                              <p:par>
                                <p:cTn id="19" presetID="10" presetClass="exit" presetSubtype="0" fill="hold" nodeType="afterEffect">
                                  <p:stCondLst>
                                    <p:cond delay="5000"/>
                                  </p:stCondLst>
                                  <p:childTnLst>
                                    <p:animEffect transition="out" filter="fade">
                                      <p:cBhvr>
                                        <p:cTn id="20" dur="1000"/>
                                        <p:tgtEl>
                                          <p:spTgt spid="2">
                                            <p:txEl>
                                              <p:pRg st="0" end="0"/>
                                            </p:txEl>
                                          </p:spTgt>
                                        </p:tgtEl>
                                      </p:cBhvr>
                                    </p:animEffect>
                                    <p:set>
                                      <p:cBhvr>
                                        <p:cTn id="21"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childTnLst>
                                </p:cTn>
                              </p:par>
                            </p:childTnLst>
                          </p:cTn>
                        </p:par>
                        <p:par>
                          <p:cTn id="27" fill="hold">
                            <p:stCondLst>
                              <p:cond delay="0"/>
                            </p:stCondLst>
                            <p:childTnLst>
                              <p:par>
                                <p:cTn id="28" presetID="10" presetClass="exit" presetSubtype="0" fill="hold" nodeType="afterEffect">
                                  <p:stCondLst>
                                    <p:cond delay="5000"/>
                                  </p:stCondLst>
                                  <p:childTnLst>
                                    <p:animEffect transition="out" filter="fade">
                                      <p:cBhvr>
                                        <p:cTn id="29" dur="1000"/>
                                        <p:tgtEl>
                                          <p:spTgt spid="24">
                                            <p:txEl>
                                              <p:pRg st="0" end="0"/>
                                            </p:txEl>
                                          </p:spTgt>
                                        </p:tgtEl>
                                      </p:cBhvr>
                                    </p:animEffect>
                                    <p:set>
                                      <p:cBhvr>
                                        <p:cTn id="30" dur="1" fill="hold">
                                          <p:stCondLst>
                                            <p:cond delay="999"/>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7">
                                            <p:txEl>
                                              <p:pRg st="0" end="0"/>
                                            </p:txEl>
                                          </p:spTgt>
                                        </p:tgtEl>
                                        <p:attrNameLst>
                                          <p:attrName>style.visibility</p:attrName>
                                        </p:attrNameLst>
                                      </p:cBhvr>
                                      <p:to>
                                        <p:strVal val="visible"/>
                                      </p:to>
                                    </p:set>
                                  </p:childTnLst>
                                </p:cTn>
                              </p:par>
                            </p:childTnLst>
                          </p:cTn>
                        </p:par>
                        <p:par>
                          <p:cTn id="36" fill="hold">
                            <p:stCondLst>
                              <p:cond delay="0"/>
                            </p:stCondLst>
                            <p:childTnLst>
                              <p:par>
                                <p:cTn id="37" presetID="10" presetClass="exit" presetSubtype="0" fill="hold" nodeType="afterEffect">
                                  <p:stCondLst>
                                    <p:cond delay="5000"/>
                                  </p:stCondLst>
                                  <p:childTnLst>
                                    <p:animEffect transition="out" filter="fade">
                                      <p:cBhvr>
                                        <p:cTn id="38" dur="1000"/>
                                        <p:tgtEl>
                                          <p:spTgt spid="27">
                                            <p:txEl>
                                              <p:pRg st="0" end="0"/>
                                            </p:txEl>
                                          </p:spTgt>
                                        </p:tgtEl>
                                      </p:cBhvr>
                                    </p:animEffect>
                                    <p:set>
                                      <p:cBhvr>
                                        <p:cTn id="39" dur="1" fill="hold">
                                          <p:stCondLst>
                                            <p:cond delay="999"/>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Asthma Check-Up!</a:t>
            </a:r>
            <a:endParaRPr lang="en-US" dirty="0"/>
          </a:p>
        </p:txBody>
      </p:sp>
      <p:sp>
        <p:nvSpPr>
          <p:cNvPr id="4" name="Rounded Rectangle 3"/>
          <p:cNvSpPr/>
          <p:nvPr/>
        </p:nvSpPr>
        <p:spPr>
          <a:xfrm>
            <a:off x="152400" y="144780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1732" y="2578608"/>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3758184"/>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2400" y="493776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1295400" y="2112264"/>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erge 8"/>
          <p:cNvSpPr/>
          <p:nvPr/>
        </p:nvSpPr>
        <p:spPr>
          <a:xfrm>
            <a:off x="1301496" y="3212988"/>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erge 9"/>
          <p:cNvSpPr/>
          <p:nvPr/>
        </p:nvSpPr>
        <p:spPr>
          <a:xfrm>
            <a:off x="1295400" y="4443469"/>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erge 10"/>
          <p:cNvSpPr/>
          <p:nvPr/>
        </p:nvSpPr>
        <p:spPr>
          <a:xfrm>
            <a:off x="1284732" y="5631180"/>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8596" y="1529834"/>
            <a:ext cx="1143000" cy="369332"/>
          </a:xfrm>
          <a:prstGeom prst="rect">
            <a:avLst/>
          </a:prstGeom>
          <a:noFill/>
        </p:spPr>
        <p:txBody>
          <a:bodyPr wrap="square" rtlCol="0">
            <a:spAutoFit/>
          </a:bodyPr>
          <a:lstStyle/>
          <a:p>
            <a:r>
              <a:rPr lang="en-US" dirty="0" smtClean="0">
                <a:solidFill>
                  <a:schemeClr val="tx2"/>
                </a:solidFill>
              </a:rPr>
              <a:t>Allergen</a:t>
            </a:r>
            <a:endParaRPr lang="en-US" dirty="0">
              <a:solidFill>
                <a:schemeClr val="tx2"/>
              </a:solidFill>
            </a:endParaRPr>
          </a:p>
        </p:txBody>
      </p:sp>
      <p:sp>
        <p:nvSpPr>
          <p:cNvPr id="13" name="Rounded Rectangle 12"/>
          <p:cNvSpPr/>
          <p:nvPr/>
        </p:nvSpPr>
        <p:spPr>
          <a:xfrm>
            <a:off x="141732" y="611505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44296" y="2660642"/>
            <a:ext cx="1143000" cy="369332"/>
          </a:xfrm>
          <a:prstGeom prst="rect">
            <a:avLst/>
          </a:prstGeom>
          <a:noFill/>
        </p:spPr>
        <p:txBody>
          <a:bodyPr wrap="square" rtlCol="0">
            <a:spAutoFit/>
          </a:bodyPr>
          <a:lstStyle/>
          <a:p>
            <a:r>
              <a:rPr lang="en-US" dirty="0" smtClean="0">
                <a:solidFill>
                  <a:schemeClr val="tx2"/>
                </a:solidFill>
              </a:rPr>
              <a:t>Mast cells</a:t>
            </a:r>
            <a:endParaRPr lang="en-US" dirty="0">
              <a:solidFill>
                <a:schemeClr val="tx2"/>
              </a:solidFill>
            </a:endParaRPr>
          </a:p>
        </p:txBody>
      </p:sp>
      <p:sp>
        <p:nvSpPr>
          <p:cNvPr id="15" name="TextBox 14"/>
          <p:cNvSpPr txBox="1"/>
          <p:nvPr/>
        </p:nvSpPr>
        <p:spPr>
          <a:xfrm>
            <a:off x="381000" y="3840218"/>
            <a:ext cx="2133600" cy="369332"/>
          </a:xfrm>
          <a:prstGeom prst="rect">
            <a:avLst/>
          </a:prstGeom>
          <a:noFill/>
        </p:spPr>
        <p:txBody>
          <a:bodyPr wrap="square" rtlCol="0">
            <a:spAutoFit/>
          </a:bodyPr>
          <a:lstStyle/>
          <a:p>
            <a:r>
              <a:rPr lang="en-US" dirty="0" smtClean="0">
                <a:solidFill>
                  <a:schemeClr val="tx2"/>
                </a:solidFill>
              </a:rPr>
              <a:t>Chemical mediators</a:t>
            </a:r>
            <a:endParaRPr lang="en-US" dirty="0">
              <a:solidFill>
                <a:schemeClr val="tx2"/>
              </a:solidFill>
            </a:endParaRPr>
          </a:p>
        </p:txBody>
      </p:sp>
      <p:sp>
        <p:nvSpPr>
          <p:cNvPr id="16" name="TextBox 15"/>
          <p:cNvSpPr txBox="1"/>
          <p:nvPr/>
        </p:nvSpPr>
        <p:spPr>
          <a:xfrm>
            <a:off x="395478" y="5019794"/>
            <a:ext cx="2133600" cy="369332"/>
          </a:xfrm>
          <a:prstGeom prst="rect">
            <a:avLst/>
          </a:prstGeom>
          <a:noFill/>
        </p:spPr>
        <p:txBody>
          <a:bodyPr wrap="square" rtlCol="0">
            <a:spAutoFit/>
          </a:bodyPr>
          <a:lstStyle/>
          <a:p>
            <a:r>
              <a:rPr lang="en-US" dirty="0" smtClean="0">
                <a:solidFill>
                  <a:schemeClr val="tx2"/>
                </a:solidFill>
              </a:rPr>
              <a:t>Inflammatory cells</a:t>
            </a:r>
            <a:endParaRPr lang="en-US" dirty="0">
              <a:solidFill>
                <a:schemeClr val="tx2"/>
              </a:solidFill>
            </a:endParaRPr>
          </a:p>
        </p:txBody>
      </p:sp>
      <p:sp>
        <p:nvSpPr>
          <p:cNvPr id="17" name="Oval 16"/>
          <p:cNvSpPr/>
          <p:nvPr/>
        </p:nvSpPr>
        <p:spPr>
          <a:xfrm>
            <a:off x="6324600" y="551465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33850" y="547116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14800" y="4046601"/>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24600" y="4046601"/>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400800" y="4373463"/>
            <a:ext cx="1524000" cy="646331"/>
          </a:xfrm>
          <a:prstGeom prst="rect">
            <a:avLst/>
          </a:prstGeom>
          <a:noFill/>
        </p:spPr>
        <p:txBody>
          <a:bodyPr wrap="square" rtlCol="0">
            <a:spAutoFit/>
          </a:bodyPr>
          <a:lstStyle/>
          <a:p>
            <a:pPr algn="ctr"/>
            <a:r>
              <a:rPr lang="en-US" dirty="0" smtClean="0">
                <a:solidFill>
                  <a:schemeClr val="tx2"/>
                </a:solidFill>
              </a:rPr>
              <a:t>Endothelial </a:t>
            </a:r>
          </a:p>
          <a:p>
            <a:pPr algn="ctr"/>
            <a:r>
              <a:rPr lang="en-US" dirty="0" smtClean="0">
                <a:solidFill>
                  <a:schemeClr val="tx2"/>
                </a:solidFill>
              </a:rPr>
              <a:t>cells</a:t>
            </a:r>
            <a:endParaRPr lang="en-US" dirty="0">
              <a:solidFill>
                <a:schemeClr val="tx2"/>
              </a:solidFill>
            </a:endParaRPr>
          </a:p>
        </p:txBody>
      </p:sp>
      <p:sp>
        <p:nvSpPr>
          <p:cNvPr id="26" name="TextBox 25"/>
          <p:cNvSpPr txBox="1"/>
          <p:nvPr/>
        </p:nvSpPr>
        <p:spPr>
          <a:xfrm>
            <a:off x="3563499" y="2482982"/>
            <a:ext cx="5381626" cy="1569660"/>
          </a:xfrm>
          <a:prstGeom prst="rect">
            <a:avLst/>
          </a:prstGeom>
          <a:noFill/>
        </p:spPr>
        <p:txBody>
          <a:bodyPr wrap="square" rtlCol="0">
            <a:spAutoFit/>
          </a:bodyPr>
          <a:lstStyle/>
          <a:p>
            <a:pPr algn="ctr"/>
            <a:r>
              <a:rPr lang="en-US" sz="2400" dirty="0">
                <a:solidFill>
                  <a:schemeClr val="tx2"/>
                </a:solidFill>
              </a:rPr>
              <a:t>C</a:t>
            </a:r>
            <a:r>
              <a:rPr lang="en-US" sz="2400" dirty="0" smtClean="0">
                <a:solidFill>
                  <a:schemeClr val="tx2"/>
                </a:solidFill>
              </a:rPr>
              <a:t>hemical mediators, upon being released from mast cells, infiltrate inflammatory cells. These include all of the following except what?</a:t>
            </a:r>
            <a:endParaRPr lang="en-US" sz="2400" dirty="0">
              <a:solidFill>
                <a:schemeClr val="tx2"/>
              </a:solidFill>
            </a:endParaRPr>
          </a:p>
        </p:txBody>
      </p:sp>
      <p:sp>
        <p:nvSpPr>
          <p:cNvPr id="27" name="TextBox 26"/>
          <p:cNvSpPr txBox="1"/>
          <p:nvPr/>
        </p:nvSpPr>
        <p:spPr>
          <a:xfrm>
            <a:off x="4101662" y="1447800"/>
            <a:ext cx="4305300" cy="923330"/>
          </a:xfrm>
          <a:prstGeom prst="rect">
            <a:avLst/>
          </a:prstGeom>
          <a:noFill/>
        </p:spPr>
        <p:txBody>
          <a:bodyPr wrap="square" rtlCol="0">
            <a:spAutoFit/>
          </a:bodyPr>
          <a:lstStyle/>
          <a:p>
            <a:r>
              <a:rPr lang="en-US" dirty="0" smtClean="0">
                <a:solidFill>
                  <a:schemeClr val="tx2"/>
                </a:solidFill>
              </a:rPr>
              <a:t>Correct!  Lymph nodes respond to inflammatory cells and are not directly infiltrated by chemical mediators.</a:t>
            </a:r>
            <a:endParaRPr lang="en-US" dirty="0">
              <a:solidFill>
                <a:schemeClr val="tx2"/>
              </a:solidFill>
            </a:endParaRPr>
          </a:p>
        </p:txBody>
      </p:sp>
      <p:sp>
        <p:nvSpPr>
          <p:cNvPr id="21" name="TextBox 20"/>
          <p:cNvSpPr txBox="1"/>
          <p:nvPr/>
        </p:nvSpPr>
        <p:spPr>
          <a:xfrm>
            <a:off x="4438650" y="4311565"/>
            <a:ext cx="990600" cy="646331"/>
          </a:xfrm>
          <a:prstGeom prst="rect">
            <a:avLst/>
          </a:prstGeom>
          <a:noFill/>
        </p:spPr>
        <p:txBody>
          <a:bodyPr wrap="square" rtlCol="0">
            <a:spAutoFit/>
          </a:bodyPr>
          <a:lstStyle/>
          <a:p>
            <a:pPr algn="ctr"/>
            <a:r>
              <a:rPr lang="en-US" dirty="0" smtClean="0">
                <a:solidFill>
                  <a:schemeClr val="tx2"/>
                </a:solidFill>
              </a:rPr>
              <a:t>Lymph</a:t>
            </a:r>
          </a:p>
          <a:p>
            <a:pPr algn="ctr"/>
            <a:r>
              <a:rPr lang="en-US" dirty="0" smtClean="0">
                <a:solidFill>
                  <a:schemeClr val="tx2"/>
                </a:solidFill>
              </a:rPr>
              <a:t>nodes</a:t>
            </a:r>
            <a:endParaRPr lang="en-US" dirty="0">
              <a:solidFill>
                <a:schemeClr val="tx2"/>
              </a:solidFill>
            </a:endParaRPr>
          </a:p>
        </p:txBody>
      </p:sp>
      <p:sp>
        <p:nvSpPr>
          <p:cNvPr id="28" name="TextBox 27"/>
          <p:cNvSpPr txBox="1"/>
          <p:nvPr/>
        </p:nvSpPr>
        <p:spPr>
          <a:xfrm>
            <a:off x="4017579" y="1447800"/>
            <a:ext cx="5105400" cy="923330"/>
          </a:xfrm>
          <a:prstGeom prst="rect">
            <a:avLst/>
          </a:prstGeom>
          <a:noFill/>
        </p:spPr>
        <p:txBody>
          <a:bodyPr wrap="square" rtlCol="0">
            <a:spAutoFit/>
          </a:bodyPr>
          <a:lstStyle/>
          <a:p>
            <a:r>
              <a:rPr lang="en-US" dirty="0" smtClean="0">
                <a:solidFill>
                  <a:schemeClr val="tx2"/>
                </a:solidFill>
              </a:rPr>
              <a:t>Endothelial cells are one type of inflammatory cells that are directly impacted by chemical mediators…try again!</a:t>
            </a:r>
            <a:endParaRPr lang="en-US" dirty="0">
              <a:solidFill>
                <a:schemeClr val="tx2"/>
              </a:solidFill>
            </a:endParaRPr>
          </a:p>
        </p:txBody>
      </p:sp>
      <p:sp>
        <p:nvSpPr>
          <p:cNvPr id="29" name="TextBox 28"/>
          <p:cNvSpPr txBox="1"/>
          <p:nvPr/>
        </p:nvSpPr>
        <p:spPr>
          <a:xfrm>
            <a:off x="4283951" y="5874624"/>
            <a:ext cx="1390650" cy="369332"/>
          </a:xfrm>
          <a:prstGeom prst="rect">
            <a:avLst/>
          </a:prstGeom>
          <a:noFill/>
        </p:spPr>
        <p:txBody>
          <a:bodyPr wrap="square" rtlCol="0">
            <a:spAutoFit/>
          </a:bodyPr>
          <a:lstStyle/>
          <a:p>
            <a:r>
              <a:rPr lang="en-US" dirty="0" smtClean="0">
                <a:solidFill>
                  <a:schemeClr val="tx2"/>
                </a:solidFill>
              </a:rPr>
              <a:t>Neutrophils</a:t>
            </a:r>
            <a:endParaRPr lang="en-US" dirty="0">
              <a:solidFill>
                <a:schemeClr val="tx2"/>
              </a:solidFill>
            </a:endParaRPr>
          </a:p>
        </p:txBody>
      </p:sp>
      <p:sp>
        <p:nvSpPr>
          <p:cNvPr id="30" name="TextBox 29"/>
          <p:cNvSpPr txBox="1"/>
          <p:nvPr/>
        </p:nvSpPr>
        <p:spPr>
          <a:xfrm>
            <a:off x="4017579" y="1420924"/>
            <a:ext cx="5067300" cy="923330"/>
          </a:xfrm>
          <a:prstGeom prst="rect">
            <a:avLst/>
          </a:prstGeom>
          <a:noFill/>
        </p:spPr>
        <p:txBody>
          <a:bodyPr wrap="square" rtlCol="0">
            <a:spAutoFit/>
          </a:bodyPr>
          <a:lstStyle/>
          <a:p>
            <a:r>
              <a:rPr lang="en-US" dirty="0" smtClean="0">
                <a:solidFill>
                  <a:schemeClr val="tx2"/>
                </a:solidFill>
              </a:rPr>
              <a:t>Neutrophils are </a:t>
            </a:r>
            <a:r>
              <a:rPr lang="en-US" dirty="0">
                <a:solidFill>
                  <a:schemeClr val="tx2"/>
                </a:solidFill>
              </a:rPr>
              <a:t>one type </a:t>
            </a:r>
            <a:r>
              <a:rPr lang="en-US" dirty="0" smtClean="0">
                <a:solidFill>
                  <a:schemeClr val="tx2"/>
                </a:solidFill>
              </a:rPr>
              <a:t>of </a:t>
            </a:r>
            <a:r>
              <a:rPr lang="en-US" dirty="0">
                <a:solidFill>
                  <a:schemeClr val="tx2"/>
                </a:solidFill>
              </a:rPr>
              <a:t>inflammatory cells that are directly impacted by chemical mediators…try again!</a:t>
            </a:r>
          </a:p>
        </p:txBody>
      </p:sp>
      <p:sp>
        <p:nvSpPr>
          <p:cNvPr id="31" name="TextBox 30"/>
          <p:cNvSpPr txBox="1"/>
          <p:nvPr/>
        </p:nvSpPr>
        <p:spPr>
          <a:xfrm>
            <a:off x="6587112" y="5886315"/>
            <a:ext cx="1151375" cy="369332"/>
          </a:xfrm>
          <a:prstGeom prst="rect">
            <a:avLst/>
          </a:prstGeom>
          <a:noFill/>
        </p:spPr>
        <p:txBody>
          <a:bodyPr wrap="square" rtlCol="0">
            <a:spAutoFit/>
          </a:bodyPr>
          <a:lstStyle/>
          <a:p>
            <a:pPr algn="ctr"/>
            <a:r>
              <a:rPr lang="en-US" dirty="0" smtClean="0">
                <a:solidFill>
                  <a:schemeClr val="tx2"/>
                </a:solidFill>
              </a:rPr>
              <a:t>Platelets</a:t>
            </a:r>
            <a:endParaRPr lang="en-US" dirty="0">
              <a:solidFill>
                <a:schemeClr val="tx2"/>
              </a:solidFill>
            </a:endParaRPr>
          </a:p>
        </p:txBody>
      </p:sp>
      <p:sp>
        <p:nvSpPr>
          <p:cNvPr id="32" name="TextBox 31"/>
          <p:cNvSpPr txBox="1"/>
          <p:nvPr/>
        </p:nvSpPr>
        <p:spPr>
          <a:xfrm>
            <a:off x="4101662" y="1476153"/>
            <a:ext cx="4495800" cy="923330"/>
          </a:xfrm>
          <a:prstGeom prst="rect">
            <a:avLst/>
          </a:prstGeom>
          <a:noFill/>
        </p:spPr>
        <p:txBody>
          <a:bodyPr wrap="square" rtlCol="0">
            <a:spAutoFit/>
          </a:bodyPr>
          <a:lstStyle/>
          <a:p>
            <a:r>
              <a:rPr lang="en-US" dirty="0" smtClean="0">
                <a:solidFill>
                  <a:schemeClr val="tx2"/>
                </a:solidFill>
              </a:rPr>
              <a:t>Platelets are part of the inflammatory process and are affected by chemical mediators…try again!</a:t>
            </a:r>
            <a:endParaRPr lang="en-US" dirty="0">
              <a:solidFill>
                <a:schemeClr val="tx2"/>
              </a:solidFill>
            </a:endParaRPr>
          </a:p>
        </p:txBody>
      </p:sp>
      <p:sp>
        <p:nvSpPr>
          <p:cNvPr id="35" name="Right Arrow 34">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828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5000"/>
                                  </p:stCondLst>
                                  <p:childTnLst>
                                    <p:animEffect transition="out" filter="fade">
                                      <p:cBhvr>
                                        <p:cTn id="9" dur="1000"/>
                                        <p:tgtEl>
                                          <p:spTgt spid="27">
                                            <p:txEl>
                                              <p:pRg st="0" end="0"/>
                                            </p:txEl>
                                          </p:spTgt>
                                        </p:tgtEl>
                                      </p:cBhvr>
                                    </p:animEffect>
                                    <p:set>
                                      <p:cBhvr>
                                        <p:cTn id="10" dur="1" fill="hold">
                                          <p:stCondLst>
                                            <p:cond delay="999"/>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childTnLst>
                                </p:cTn>
                              </p:par>
                            </p:childTnLst>
                          </p:cTn>
                        </p:par>
                        <p:par>
                          <p:cTn id="16" fill="hold">
                            <p:stCondLst>
                              <p:cond delay="0"/>
                            </p:stCondLst>
                            <p:childTnLst>
                              <p:par>
                                <p:cTn id="17" presetID="10" presetClass="exit" presetSubtype="0" fill="hold" nodeType="afterEffect">
                                  <p:stCondLst>
                                    <p:cond delay="5000"/>
                                  </p:stCondLst>
                                  <p:childTnLst>
                                    <p:animEffect transition="out" filter="fade">
                                      <p:cBhvr>
                                        <p:cTn id="18" dur="1000"/>
                                        <p:tgtEl>
                                          <p:spTgt spid="28">
                                            <p:txEl>
                                              <p:pRg st="0" end="0"/>
                                            </p:txEl>
                                          </p:spTgt>
                                        </p:tgtEl>
                                      </p:cBhvr>
                                    </p:animEffect>
                                    <p:set>
                                      <p:cBhvr>
                                        <p:cTn id="19" dur="1" fill="hold">
                                          <p:stCondLst>
                                            <p:cond delay="999"/>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childTnLst>
                                </p:cTn>
                              </p:par>
                            </p:childTnLst>
                          </p:cTn>
                        </p:par>
                        <p:par>
                          <p:cTn id="25" fill="hold">
                            <p:stCondLst>
                              <p:cond delay="0"/>
                            </p:stCondLst>
                            <p:childTnLst>
                              <p:par>
                                <p:cTn id="26" presetID="10" presetClass="exit" presetSubtype="0" fill="hold" nodeType="afterEffect">
                                  <p:stCondLst>
                                    <p:cond delay="5000"/>
                                  </p:stCondLst>
                                  <p:childTnLst>
                                    <p:animEffect transition="out" filter="fade">
                                      <p:cBhvr>
                                        <p:cTn id="27" dur="1000"/>
                                        <p:tgtEl>
                                          <p:spTgt spid="30">
                                            <p:txEl>
                                              <p:pRg st="0" end="0"/>
                                            </p:txEl>
                                          </p:spTgt>
                                        </p:tgtEl>
                                      </p:cBhvr>
                                    </p:animEffect>
                                    <p:set>
                                      <p:cBhvr>
                                        <p:cTn id="28" dur="1" fill="hold">
                                          <p:stCondLst>
                                            <p:cond delay="999"/>
                                          </p:stCondLst>
                                        </p:cTn>
                                        <p:tgtEl>
                                          <p:spTgt spid="30">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1"/>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childTnLst>
                          </p:cTn>
                        </p:par>
                        <p:par>
                          <p:cTn id="34" fill="hold">
                            <p:stCondLst>
                              <p:cond delay="0"/>
                            </p:stCondLst>
                            <p:childTnLst>
                              <p:par>
                                <p:cTn id="35" presetID="10" presetClass="exit" presetSubtype="0" fill="hold" nodeType="afterEffect">
                                  <p:stCondLst>
                                    <p:cond delay="5000"/>
                                  </p:stCondLst>
                                  <p:childTnLst>
                                    <p:animEffect transition="out" filter="fade">
                                      <p:cBhvr>
                                        <p:cTn id="36" dur="1000"/>
                                        <p:tgtEl>
                                          <p:spTgt spid="32">
                                            <p:txEl>
                                              <p:pRg st="0" end="0"/>
                                            </p:txEl>
                                          </p:spTgt>
                                        </p:tgtEl>
                                      </p:cBhvr>
                                    </p:animEffect>
                                    <p:set>
                                      <p:cBhvr>
                                        <p:cTn id="37" dur="1" fill="hold">
                                          <p:stCondLst>
                                            <p:cond delay="999"/>
                                          </p:stCondLst>
                                        </p:cTn>
                                        <p:tgtEl>
                                          <p:spTgt spid="32">
                                            <p:txEl>
                                              <p:pRg st="0" end="0"/>
                                            </p:txEl>
                                          </p:spTgt>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Asthma Check-Up!</a:t>
            </a:r>
            <a:endParaRPr lang="en-US" dirty="0"/>
          </a:p>
        </p:txBody>
      </p:sp>
      <p:sp>
        <p:nvSpPr>
          <p:cNvPr id="4" name="Rounded Rectangle 3"/>
          <p:cNvSpPr/>
          <p:nvPr/>
        </p:nvSpPr>
        <p:spPr>
          <a:xfrm>
            <a:off x="152400" y="144780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1732" y="2578608"/>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3758184"/>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2400" y="493776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1295400" y="2112264"/>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erge 8"/>
          <p:cNvSpPr/>
          <p:nvPr/>
        </p:nvSpPr>
        <p:spPr>
          <a:xfrm>
            <a:off x="1301496" y="3212988"/>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erge 9"/>
          <p:cNvSpPr/>
          <p:nvPr/>
        </p:nvSpPr>
        <p:spPr>
          <a:xfrm>
            <a:off x="1295400" y="4443469"/>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erge 10"/>
          <p:cNvSpPr/>
          <p:nvPr/>
        </p:nvSpPr>
        <p:spPr>
          <a:xfrm>
            <a:off x="1284732" y="5631180"/>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8596" y="1529834"/>
            <a:ext cx="1143000" cy="369332"/>
          </a:xfrm>
          <a:prstGeom prst="rect">
            <a:avLst/>
          </a:prstGeom>
          <a:noFill/>
        </p:spPr>
        <p:txBody>
          <a:bodyPr wrap="square" rtlCol="0">
            <a:spAutoFit/>
          </a:bodyPr>
          <a:lstStyle/>
          <a:p>
            <a:r>
              <a:rPr lang="en-US" dirty="0" smtClean="0">
                <a:solidFill>
                  <a:schemeClr val="tx2"/>
                </a:solidFill>
              </a:rPr>
              <a:t>Allergen</a:t>
            </a:r>
            <a:endParaRPr lang="en-US" dirty="0">
              <a:solidFill>
                <a:schemeClr val="tx2"/>
              </a:solidFill>
            </a:endParaRPr>
          </a:p>
        </p:txBody>
      </p:sp>
      <p:sp>
        <p:nvSpPr>
          <p:cNvPr id="13" name="Rounded Rectangle 12"/>
          <p:cNvSpPr/>
          <p:nvPr/>
        </p:nvSpPr>
        <p:spPr>
          <a:xfrm>
            <a:off x="141732" y="611505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44296" y="2660642"/>
            <a:ext cx="1143000" cy="369332"/>
          </a:xfrm>
          <a:prstGeom prst="rect">
            <a:avLst/>
          </a:prstGeom>
          <a:noFill/>
        </p:spPr>
        <p:txBody>
          <a:bodyPr wrap="square" rtlCol="0">
            <a:spAutoFit/>
          </a:bodyPr>
          <a:lstStyle/>
          <a:p>
            <a:r>
              <a:rPr lang="en-US" dirty="0" smtClean="0">
                <a:solidFill>
                  <a:schemeClr val="tx2"/>
                </a:solidFill>
              </a:rPr>
              <a:t>Mast cells</a:t>
            </a:r>
            <a:endParaRPr lang="en-US" dirty="0">
              <a:solidFill>
                <a:schemeClr val="tx2"/>
              </a:solidFill>
            </a:endParaRPr>
          </a:p>
        </p:txBody>
      </p:sp>
      <p:sp>
        <p:nvSpPr>
          <p:cNvPr id="15" name="TextBox 14"/>
          <p:cNvSpPr txBox="1"/>
          <p:nvPr/>
        </p:nvSpPr>
        <p:spPr>
          <a:xfrm>
            <a:off x="381000" y="3840218"/>
            <a:ext cx="2133600" cy="369332"/>
          </a:xfrm>
          <a:prstGeom prst="rect">
            <a:avLst/>
          </a:prstGeom>
          <a:noFill/>
        </p:spPr>
        <p:txBody>
          <a:bodyPr wrap="square" rtlCol="0">
            <a:spAutoFit/>
          </a:bodyPr>
          <a:lstStyle/>
          <a:p>
            <a:r>
              <a:rPr lang="en-US" dirty="0" smtClean="0">
                <a:solidFill>
                  <a:schemeClr val="tx2"/>
                </a:solidFill>
              </a:rPr>
              <a:t>Chemical mediators</a:t>
            </a:r>
            <a:endParaRPr lang="en-US" dirty="0">
              <a:solidFill>
                <a:schemeClr val="tx2"/>
              </a:solidFill>
            </a:endParaRPr>
          </a:p>
        </p:txBody>
      </p:sp>
      <p:sp>
        <p:nvSpPr>
          <p:cNvPr id="16" name="TextBox 15"/>
          <p:cNvSpPr txBox="1"/>
          <p:nvPr/>
        </p:nvSpPr>
        <p:spPr>
          <a:xfrm>
            <a:off x="395478" y="5019794"/>
            <a:ext cx="2133600" cy="369332"/>
          </a:xfrm>
          <a:prstGeom prst="rect">
            <a:avLst/>
          </a:prstGeom>
          <a:noFill/>
        </p:spPr>
        <p:txBody>
          <a:bodyPr wrap="square" rtlCol="0">
            <a:spAutoFit/>
          </a:bodyPr>
          <a:lstStyle/>
          <a:p>
            <a:r>
              <a:rPr lang="en-US" dirty="0" smtClean="0">
                <a:solidFill>
                  <a:schemeClr val="tx2"/>
                </a:solidFill>
              </a:rPr>
              <a:t>Inflammatory cells</a:t>
            </a:r>
            <a:endParaRPr lang="en-US" dirty="0">
              <a:solidFill>
                <a:schemeClr val="tx2"/>
              </a:solidFill>
            </a:endParaRPr>
          </a:p>
        </p:txBody>
      </p:sp>
      <p:sp>
        <p:nvSpPr>
          <p:cNvPr id="17" name="TextBox 16"/>
          <p:cNvSpPr txBox="1"/>
          <p:nvPr/>
        </p:nvSpPr>
        <p:spPr>
          <a:xfrm>
            <a:off x="128778" y="6197084"/>
            <a:ext cx="2667000" cy="369332"/>
          </a:xfrm>
          <a:prstGeom prst="rect">
            <a:avLst/>
          </a:prstGeom>
          <a:noFill/>
        </p:spPr>
        <p:txBody>
          <a:bodyPr wrap="square" rtlCol="0">
            <a:spAutoFit/>
          </a:bodyPr>
          <a:lstStyle/>
          <a:p>
            <a:r>
              <a:rPr lang="en-US" dirty="0" smtClean="0">
                <a:solidFill>
                  <a:schemeClr val="tx2"/>
                </a:solidFill>
              </a:rPr>
              <a:t>Inflammatory mediators</a:t>
            </a:r>
            <a:endParaRPr lang="en-US" dirty="0">
              <a:solidFill>
                <a:schemeClr val="tx2"/>
              </a:solidFill>
            </a:endParaRPr>
          </a:p>
        </p:txBody>
      </p:sp>
      <p:sp>
        <p:nvSpPr>
          <p:cNvPr id="18" name="Oval 17"/>
          <p:cNvSpPr/>
          <p:nvPr/>
        </p:nvSpPr>
        <p:spPr>
          <a:xfrm>
            <a:off x="6324600" y="551465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33850" y="547116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14800" y="4046601"/>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24600" y="4046601"/>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265479" y="4437135"/>
            <a:ext cx="1943100" cy="353943"/>
          </a:xfrm>
          <a:prstGeom prst="rect">
            <a:avLst/>
          </a:prstGeom>
          <a:noFill/>
        </p:spPr>
        <p:txBody>
          <a:bodyPr wrap="square" rtlCol="0">
            <a:spAutoFit/>
          </a:bodyPr>
          <a:lstStyle/>
          <a:p>
            <a:r>
              <a:rPr lang="en-US" sz="1700" dirty="0" smtClean="0">
                <a:solidFill>
                  <a:schemeClr val="tx2"/>
                </a:solidFill>
              </a:rPr>
              <a:t>Immunoglobulins</a:t>
            </a:r>
            <a:endParaRPr lang="en-US" sz="1700" dirty="0">
              <a:solidFill>
                <a:schemeClr val="tx2"/>
              </a:solidFill>
            </a:endParaRPr>
          </a:p>
        </p:txBody>
      </p:sp>
      <p:sp>
        <p:nvSpPr>
          <p:cNvPr id="23" name="TextBox 22"/>
          <p:cNvSpPr txBox="1"/>
          <p:nvPr/>
        </p:nvSpPr>
        <p:spPr>
          <a:xfrm>
            <a:off x="4286578" y="5874624"/>
            <a:ext cx="1390650" cy="369332"/>
          </a:xfrm>
          <a:prstGeom prst="rect">
            <a:avLst/>
          </a:prstGeom>
          <a:noFill/>
        </p:spPr>
        <p:txBody>
          <a:bodyPr wrap="square" rtlCol="0">
            <a:spAutoFit/>
          </a:bodyPr>
          <a:lstStyle/>
          <a:p>
            <a:pPr algn="ctr"/>
            <a:r>
              <a:rPr lang="en-US" dirty="0" smtClean="0">
                <a:solidFill>
                  <a:schemeClr val="tx2"/>
                </a:solidFill>
              </a:rPr>
              <a:t>Histamine</a:t>
            </a:r>
            <a:endParaRPr lang="en-US" dirty="0">
              <a:solidFill>
                <a:schemeClr val="tx2"/>
              </a:solidFill>
            </a:endParaRPr>
          </a:p>
        </p:txBody>
      </p:sp>
      <p:sp>
        <p:nvSpPr>
          <p:cNvPr id="24" name="TextBox 23"/>
          <p:cNvSpPr txBox="1"/>
          <p:nvPr/>
        </p:nvSpPr>
        <p:spPr>
          <a:xfrm>
            <a:off x="4171950" y="4311565"/>
            <a:ext cx="1523999" cy="646331"/>
          </a:xfrm>
          <a:prstGeom prst="rect">
            <a:avLst/>
          </a:prstGeom>
          <a:noFill/>
        </p:spPr>
        <p:txBody>
          <a:bodyPr wrap="square" rtlCol="0">
            <a:spAutoFit/>
          </a:bodyPr>
          <a:lstStyle/>
          <a:p>
            <a:pPr algn="ctr"/>
            <a:r>
              <a:rPr lang="en-US" dirty="0" smtClean="0">
                <a:solidFill>
                  <a:schemeClr val="tx2"/>
                </a:solidFill>
              </a:rPr>
              <a:t>Inflammatory mediators</a:t>
            </a:r>
            <a:endParaRPr lang="en-US" dirty="0">
              <a:solidFill>
                <a:schemeClr val="tx2"/>
              </a:solidFill>
            </a:endParaRPr>
          </a:p>
        </p:txBody>
      </p:sp>
      <p:sp>
        <p:nvSpPr>
          <p:cNvPr id="25" name="TextBox 24"/>
          <p:cNvSpPr txBox="1"/>
          <p:nvPr/>
        </p:nvSpPr>
        <p:spPr>
          <a:xfrm>
            <a:off x="6324600" y="5930384"/>
            <a:ext cx="1638300" cy="369332"/>
          </a:xfrm>
          <a:prstGeom prst="rect">
            <a:avLst/>
          </a:prstGeom>
          <a:noFill/>
        </p:spPr>
        <p:txBody>
          <a:bodyPr wrap="square" rtlCol="0">
            <a:spAutoFit/>
          </a:bodyPr>
          <a:lstStyle/>
          <a:p>
            <a:pPr algn="ctr"/>
            <a:r>
              <a:rPr lang="en-US" dirty="0" smtClean="0">
                <a:solidFill>
                  <a:schemeClr val="tx2"/>
                </a:solidFill>
              </a:rPr>
              <a:t>Prostaglandins</a:t>
            </a:r>
            <a:endParaRPr lang="en-US" dirty="0">
              <a:solidFill>
                <a:schemeClr val="tx2"/>
              </a:solidFill>
            </a:endParaRPr>
          </a:p>
        </p:txBody>
      </p:sp>
      <p:sp>
        <p:nvSpPr>
          <p:cNvPr id="26" name="TextBox 25"/>
          <p:cNvSpPr txBox="1"/>
          <p:nvPr/>
        </p:nvSpPr>
        <p:spPr>
          <a:xfrm>
            <a:off x="3886200" y="2705600"/>
            <a:ext cx="4495800" cy="1200329"/>
          </a:xfrm>
          <a:prstGeom prst="rect">
            <a:avLst/>
          </a:prstGeom>
          <a:noFill/>
        </p:spPr>
        <p:txBody>
          <a:bodyPr wrap="square" rtlCol="0">
            <a:spAutoFit/>
          </a:bodyPr>
          <a:lstStyle/>
          <a:p>
            <a:pPr algn="ctr"/>
            <a:r>
              <a:rPr lang="en-US" sz="2400" dirty="0" smtClean="0">
                <a:solidFill>
                  <a:schemeClr val="tx2"/>
                </a:solidFill>
              </a:rPr>
              <a:t>IL-4, IL-5, and tumor necrosis factor are types of _____ that are released by inflammatory cells.</a:t>
            </a:r>
            <a:endParaRPr lang="en-US" sz="2400" dirty="0">
              <a:solidFill>
                <a:schemeClr val="tx2"/>
              </a:solidFill>
            </a:endParaRPr>
          </a:p>
        </p:txBody>
      </p:sp>
      <p:sp>
        <p:nvSpPr>
          <p:cNvPr id="27" name="TextBox 26"/>
          <p:cNvSpPr txBox="1"/>
          <p:nvPr/>
        </p:nvSpPr>
        <p:spPr>
          <a:xfrm>
            <a:off x="3657600" y="1714500"/>
            <a:ext cx="5257800" cy="923330"/>
          </a:xfrm>
          <a:prstGeom prst="rect">
            <a:avLst/>
          </a:prstGeom>
          <a:noFill/>
        </p:spPr>
        <p:txBody>
          <a:bodyPr wrap="square" rtlCol="0">
            <a:spAutoFit/>
          </a:bodyPr>
          <a:lstStyle/>
          <a:p>
            <a:r>
              <a:rPr lang="en-US" dirty="0" smtClean="0">
                <a:solidFill>
                  <a:schemeClr val="tx2"/>
                </a:solidFill>
              </a:rPr>
              <a:t>Correct! These mediators are released from inflammatory cells and beef up the asthmatic’s inflammatory process.</a:t>
            </a:r>
            <a:endParaRPr lang="en-US" dirty="0">
              <a:solidFill>
                <a:schemeClr val="tx2"/>
              </a:solidFill>
            </a:endParaRPr>
          </a:p>
        </p:txBody>
      </p:sp>
      <p:sp>
        <p:nvSpPr>
          <p:cNvPr id="2" name="TextBox 1"/>
          <p:cNvSpPr txBox="1"/>
          <p:nvPr/>
        </p:nvSpPr>
        <p:spPr>
          <a:xfrm>
            <a:off x="3788979" y="1655278"/>
            <a:ext cx="4953000" cy="923330"/>
          </a:xfrm>
          <a:prstGeom prst="rect">
            <a:avLst/>
          </a:prstGeom>
          <a:noFill/>
        </p:spPr>
        <p:txBody>
          <a:bodyPr wrap="square" rtlCol="0">
            <a:spAutoFit/>
          </a:bodyPr>
          <a:lstStyle/>
          <a:p>
            <a:r>
              <a:rPr lang="en-US" dirty="0" err="1" smtClean="0">
                <a:solidFill>
                  <a:schemeClr val="tx2"/>
                </a:solidFill>
              </a:rPr>
              <a:t>Immunoglobulins</a:t>
            </a:r>
            <a:r>
              <a:rPr lang="en-US" dirty="0" smtClean="0">
                <a:solidFill>
                  <a:schemeClr val="tx2"/>
                </a:solidFill>
              </a:rPr>
              <a:t> are proteins that play an antibody role during the immune process…try again!</a:t>
            </a:r>
            <a:endParaRPr lang="en-US" dirty="0">
              <a:solidFill>
                <a:schemeClr val="tx2"/>
              </a:solidFill>
            </a:endParaRPr>
          </a:p>
        </p:txBody>
      </p:sp>
      <p:sp>
        <p:nvSpPr>
          <p:cNvPr id="28" name="TextBox 27"/>
          <p:cNvSpPr txBox="1"/>
          <p:nvPr/>
        </p:nvSpPr>
        <p:spPr>
          <a:xfrm>
            <a:off x="3788979" y="1647181"/>
            <a:ext cx="5410200" cy="923330"/>
          </a:xfrm>
          <a:prstGeom prst="rect">
            <a:avLst/>
          </a:prstGeom>
          <a:noFill/>
        </p:spPr>
        <p:txBody>
          <a:bodyPr wrap="square" rtlCol="0">
            <a:spAutoFit/>
          </a:bodyPr>
          <a:lstStyle/>
          <a:p>
            <a:r>
              <a:rPr lang="en-US" dirty="0" smtClean="0">
                <a:solidFill>
                  <a:schemeClr val="tx2"/>
                </a:solidFill>
              </a:rPr>
              <a:t>Histamine is actually one of the first mediators that is released during an inflammatory response. Since this is the fifth step in the asthmatic’s response, try again!</a:t>
            </a:r>
            <a:endParaRPr lang="en-US" dirty="0">
              <a:solidFill>
                <a:schemeClr val="tx2"/>
              </a:solidFill>
            </a:endParaRPr>
          </a:p>
        </p:txBody>
      </p:sp>
      <p:sp>
        <p:nvSpPr>
          <p:cNvPr id="29" name="TextBox 28"/>
          <p:cNvSpPr txBox="1"/>
          <p:nvPr/>
        </p:nvSpPr>
        <p:spPr>
          <a:xfrm>
            <a:off x="3788979" y="1650599"/>
            <a:ext cx="4347972" cy="923330"/>
          </a:xfrm>
          <a:prstGeom prst="rect">
            <a:avLst/>
          </a:prstGeom>
          <a:noFill/>
        </p:spPr>
        <p:txBody>
          <a:bodyPr wrap="square" rtlCol="0">
            <a:spAutoFit/>
          </a:bodyPr>
          <a:lstStyle/>
          <a:p>
            <a:r>
              <a:rPr lang="en-US" dirty="0" smtClean="0">
                <a:solidFill>
                  <a:schemeClr val="tx2"/>
                </a:solidFill>
              </a:rPr>
              <a:t>Prostaglandins do induce inflammation but they are not what IL-4, IL-5, and TNF are categorized under…try again!</a:t>
            </a:r>
            <a:endParaRPr lang="en-US" dirty="0">
              <a:solidFill>
                <a:schemeClr val="tx2"/>
              </a:solidFill>
            </a:endParaRPr>
          </a:p>
        </p:txBody>
      </p:sp>
      <p:sp>
        <p:nvSpPr>
          <p:cNvPr id="32" name="Right Arrow 31">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0313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nodeType="afterEffect">
                                  <p:stCondLst>
                                    <p:cond delay="5000"/>
                                  </p:stCondLst>
                                  <p:childTnLst>
                                    <p:animEffect transition="out" filter="fade">
                                      <p:cBhvr>
                                        <p:cTn id="11" dur="1000"/>
                                        <p:tgtEl>
                                          <p:spTgt spid="27">
                                            <p:txEl>
                                              <p:pRg st="0" end="0"/>
                                            </p:txEl>
                                          </p:spTgt>
                                        </p:tgtEl>
                                      </p:cBhvr>
                                    </p:animEffect>
                                    <p:set>
                                      <p:cBhvr>
                                        <p:cTn id="12" dur="1" fill="hold">
                                          <p:stCondLst>
                                            <p:cond delay="999"/>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par>
                          <p:cTn id="18" fill="hold">
                            <p:stCondLst>
                              <p:cond delay="0"/>
                            </p:stCondLst>
                            <p:childTnLst>
                              <p:par>
                                <p:cTn id="19" presetID="10" presetClass="exit" presetSubtype="0" fill="hold" nodeType="afterEffect">
                                  <p:stCondLst>
                                    <p:cond delay="5000"/>
                                  </p:stCondLst>
                                  <p:childTnLst>
                                    <p:animEffect transition="out" filter="fade">
                                      <p:cBhvr>
                                        <p:cTn id="20" dur="1000"/>
                                        <p:tgtEl>
                                          <p:spTgt spid="2">
                                            <p:txEl>
                                              <p:pRg st="0" end="0"/>
                                            </p:txEl>
                                          </p:spTgt>
                                        </p:tgtEl>
                                      </p:cBhvr>
                                    </p:animEffect>
                                    <p:set>
                                      <p:cBhvr>
                                        <p:cTn id="21"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5"/>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childTnLst>
                                </p:cTn>
                              </p:par>
                            </p:childTnLst>
                          </p:cTn>
                        </p:par>
                        <p:par>
                          <p:cTn id="27" fill="hold">
                            <p:stCondLst>
                              <p:cond delay="0"/>
                            </p:stCondLst>
                            <p:childTnLst>
                              <p:par>
                                <p:cTn id="28" presetID="10" presetClass="exit" presetSubtype="0" fill="hold" nodeType="afterEffect">
                                  <p:stCondLst>
                                    <p:cond delay="5000"/>
                                  </p:stCondLst>
                                  <p:childTnLst>
                                    <p:animEffect transition="out" filter="fade">
                                      <p:cBhvr>
                                        <p:cTn id="29" dur="1000"/>
                                        <p:tgtEl>
                                          <p:spTgt spid="29">
                                            <p:txEl>
                                              <p:pRg st="0" end="0"/>
                                            </p:txEl>
                                          </p:spTgt>
                                        </p:tgtEl>
                                      </p:cBhvr>
                                    </p:animEffect>
                                    <p:set>
                                      <p:cBhvr>
                                        <p:cTn id="30" dur="1" fill="hold">
                                          <p:stCondLst>
                                            <p:cond delay="999"/>
                                          </p:stCondLst>
                                        </p:cTn>
                                        <p:tgtEl>
                                          <p:spTgt spid="29">
                                            <p:txEl>
                                              <p:pRg st="0" end="0"/>
                                            </p:txEl>
                                          </p:spTgt>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8">
                                            <p:txEl>
                                              <p:pRg st="0" end="0"/>
                                            </p:txEl>
                                          </p:spTgt>
                                        </p:tgtEl>
                                        <p:attrNameLst>
                                          <p:attrName>style.visibility</p:attrName>
                                        </p:attrNameLst>
                                      </p:cBhvr>
                                      <p:to>
                                        <p:strVal val="visible"/>
                                      </p:to>
                                    </p:set>
                                  </p:childTnLst>
                                </p:cTn>
                              </p:par>
                            </p:childTnLst>
                          </p:cTn>
                        </p:par>
                        <p:par>
                          <p:cTn id="36" fill="hold">
                            <p:stCondLst>
                              <p:cond delay="0"/>
                            </p:stCondLst>
                            <p:childTnLst>
                              <p:par>
                                <p:cTn id="37" presetID="10" presetClass="exit" presetSubtype="0" fill="hold" nodeType="afterEffect">
                                  <p:stCondLst>
                                    <p:cond delay="5000"/>
                                  </p:stCondLst>
                                  <p:childTnLst>
                                    <p:animEffect transition="out" filter="fade">
                                      <p:cBhvr>
                                        <p:cTn id="38" dur="1000"/>
                                        <p:tgtEl>
                                          <p:spTgt spid="28">
                                            <p:txEl>
                                              <p:pRg st="0" end="0"/>
                                            </p:txEl>
                                          </p:spTgt>
                                        </p:tgtEl>
                                      </p:cBhvr>
                                    </p:animEffect>
                                    <p:set>
                                      <p:cBhvr>
                                        <p:cTn id="39" dur="1" fill="hold">
                                          <p:stCondLst>
                                            <p:cond delay="999"/>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613" y="2590800"/>
            <a:ext cx="8077200" cy="3429000"/>
          </a:xfrm>
        </p:spPr>
        <p:txBody>
          <a:bodyPr/>
          <a:lstStyle/>
          <a:p>
            <a:r>
              <a:rPr lang="en-US" dirty="0" smtClean="0"/>
              <a:t>Nathan’s acute-phase response left off by releasing inflammatory mediators</a:t>
            </a:r>
          </a:p>
          <a:p>
            <a:r>
              <a:rPr lang="en-US" dirty="0" smtClean="0"/>
              <a:t>During his late-phase response, those same inflammatory mediators will be released in response to continued exposure to his grandma’s cat</a:t>
            </a:r>
          </a:p>
          <a:p>
            <a:r>
              <a:rPr lang="en-US" dirty="0" smtClean="0"/>
              <a:t>This ultimately leads to edema, injury of the </a:t>
            </a:r>
            <a:r>
              <a:rPr lang="en-US" dirty="0" smtClean="0"/>
              <a:t>epithelium, </a:t>
            </a:r>
            <a:r>
              <a:rPr lang="en-US" dirty="0" smtClean="0"/>
              <a:t>and impaired mucosal functioning (3)</a:t>
            </a:r>
          </a:p>
          <a:p>
            <a:endParaRPr lang="en-US" dirty="0"/>
          </a:p>
        </p:txBody>
      </p:sp>
      <p:sp>
        <p:nvSpPr>
          <p:cNvPr id="2" name="Title 1"/>
          <p:cNvSpPr>
            <a:spLocks noGrp="1"/>
          </p:cNvSpPr>
          <p:nvPr>
            <p:ph type="title"/>
          </p:nvPr>
        </p:nvSpPr>
        <p:spPr/>
        <p:txBody>
          <a:bodyPr>
            <a:normAutofit/>
          </a:bodyPr>
          <a:lstStyle/>
          <a:p>
            <a:r>
              <a:rPr lang="en-US" dirty="0"/>
              <a:t>L</a:t>
            </a:r>
            <a:r>
              <a:rPr lang="en-US" dirty="0" smtClean="0"/>
              <a:t>ate-phase </a:t>
            </a:r>
            <a:r>
              <a:rPr lang="en-US" dirty="0"/>
              <a:t>R</a:t>
            </a:r>
            <a:r>
              <a:rPr lang="en-US" dirty="0" smtClean="0"/>
              <a:t>esponse</a:t>
            </a:r>
            <a:endParaRPr lang="en-US" dirty="0"/>
          </a:p>
        </p:txBody>
      </p:sp>
      <p:sp>
        <p:nvSpPr>
          <p:cNvPr id="6" name="Right Arrow 5">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37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50" y="2667000"/>
            <a:ext cx="65956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74050" y="1758885"/>
            <a:ext cx="9218050" cy="914401"/>
          </a:xfrm>
        </p:spPr>
        <p:txBody>
          <a:bodyPr>
            <a:noAutofit/>
          </a:bodyPr>
          <a:lstStyle/>
          <a:p>
            <a:r>
              <a:rPr lang="en-US" dirty="0" smtClean="0"/>
              <a:t>During his asthma attack, Nathan’s airways narrow, his muscles constrict, and his mucosal functioning is impaired. Air becomes</a:t>
            </a:r>
          </a:p>
        </p:txBody>
      </p:sp>
      <p:sp>
        <p:nvSpPr>
          <p:cNvPr id="3" name="Title 2"/>
          <p:cNvSpPr>
            <a:spLocks noGrp="1"/>
          </p:cNvSpPr>
          <p:nvPr>
            <p:ph type="title"/>
          </p:nvPr>
        </p:nvSpPr>
        <p:spPr/>
        <p:txBody>
          <a:bodyPr/>
          <a:lstStyle/>
          <a:p>
            <a:r>
              <a:rPr lang="en-US" dirty="0" smtClean="0"/>
              <a:t>Exacerbation Manifestations</a:t>
            </a:r>
            <a:endParaRPr lang="en-US" dirty="0"/>
          </a:p>
        </p:txBody>
      </p:sp>
      <p:sp>
        <p:nvSpPr>
          <p:cNvPr id="4" name="TextBox 3"/>
          <p:cNvSpPr txBox="1"/>
          <p:nvPr/>
        </p:nvSpPr>
        <p:spPr>
          <a:xfrm>
            <a:off x="0" y="6376296"/>
            <a:ext cx="609600" cy="369332"/>
          </a:xfrm>
          <a:prstGeom prst="rect">
            <a:avLst/>
          </a:prstGeom>
          <a:noFill/>
        </p:spPr>
        <p:txBody>
          <a:bodyPr wrap="square" rtlCol="0">
            <a:spAutoFit/>
          </a:bodyPr>
          <a:lstStyle/>
          <a:p>
            <a:r>
              <a:rPr lang="en-US" dirty="0" smtClean="0">
                <a:solidFill>
                  <a:schemeClr val="tx2"/>
                </a:solidFill>
              </a:rPr>
              <a:t>(5)</a:t>
            </a:r>
            <a:endParaRPr lang="en-US" dirty="0">
              <a:solidFill>
                <a:schemeClr val="tx2"/>
              </a:solidFill>
            </a:endParaRPr>
          </a:p>
        </p:txBody>
      </p:sp>
      <p:sp>
        <p:nvSpPr>
          <p:cNvPr id="5" name="TextBox 4"/>
          <p:cNvSpPr txBox="1"/>
          <p:nvPr/>
        </p:nvSpPr>
        <p:spPr>
          <a:xfrm>
            <a:off x="6400800" y="2465082"/>
            <a:ext cx="2800350" cy="4524315"/>
          </a:xfrm>
          <a:prstGeom prst="rect">
            <a:avLst/>
          </a:prstGeom>
          <a:noFill/>
        </p:spPr>
        <p:txBody>
          <a:bodyPr wrap="square" rtlCol="0">
            <a:spAutoFit/>
          </a:bodyPr>
          <a:lstStyle/>
          <a:p>
            <a:pPr>
              <a:spcBef>
                <a:spcPct val="20000"/>
              </a:spcBef>
              <a:buClr>
                <a:srgbClr val="31B6FD"/>
              </a:buClr>
              <a:buSzPct val="100000"/>
            </a:pPr>
            <a:r>
              <a:rPr lang="en-US" sz="2400" dirty="0">
                <a:solidFill>
                  <a:schemeClr val="tx2"/>
                </a:solidFill>
              </a:rPr>
              <a:t>trapped in his alveoli, resulting in dyspnea, fatigue from using </a:t>
            </a:r>
            <a:r>
              <a:rPr lang="en-US" sz="2400" dirty="0" smtClean="0">
                <a:solidFill>
                  <a:schemeClr val="tx2"/>
                </a:solidFill>
              </a:rPr>
              <a:t>his accessory muscles, wheezing, an increased respiratory rate, and alteration in his ventilation and perfusion.               (3)</a:t>
            </a:r>
            <a:endParaRPr lang="en-US" sz="2400" dirty="0">
              <a:solidFill>
                <a:schemeClr val="tx2"/>
              </a:solidFill>
            </a:endParaRPr>
          </a:p>
        </p:txBody>
      </p:sp>
      <p:sp>
        <p:nvSpPr>
          <p:cNvPr id="6" name="Right Arrow 5">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991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Asthma Check-Up!</a:t>
            </a:r>
            <a:endParaRPr lang="en-US" dirty="0"/>
          </a:p>
        </p:txBody>
      </p:sp>
      <p:sp>
        <p:nvSpPr>
          <p:cNvPr id="4" name="Oval 3"/>
          <p:cNvSpPr/>
          <p:nvPr/>
        </p:nvSpPr>
        <p:spPr>
          <a:xfrm>
            <a:off x="7112219" y="426720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47742" y="426720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67000" y="426720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426720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9739" y="4670664"/>
            <a:ext cx="1733222" cy="369332"/>
          </a:xfrm>
          <a:prstGeom prst="rect">
            <a:avLst/>
          </a:prstGeom>
          <a:noFill/>
        </p:spPr>
        <p:txBody>
          <a:bodyPr wrap="square" rtlCol="0">
            <a:spAutoFit/>
          </a:bodyPr>
          <a:lstStyle/>
          <a:p>
            <a:pPr algn="ctr"/>
            <a:r>
              <a:rPr lang="en-US" dirty="0" smtClean="0">
                <a:solidFill>
                  <a:schemeClr val="tx2"/>
                </a:solidFill>
              </a:rPr>
              <a:t>Bronchospasm</a:t>
            </a:r>
            <a:endParaRPr lang="en-US" dirty="0">
              <a:solidFill>
                <a:schemeClr val="tx2"/>
              </a:solidFill>
            </a:endParaRPr>
          </a:p>
        </p:txBody>
      </p:sp>
      <p:sp>
        <p:nvSpPr>
          <p:cNvPr id="9" name="TextBox 8"/>
          <p:cNvSpPr txBox="1"/>
          <p:nvPr/>
        </p:nvSpPr>
        <p:spPr>
          <a:xfrm>
            <a:off x="2745171" y="4539624"/>
            <a:ext cx="1523999" cy="646331"/>
          </a:xfrm>
          <a:prstGeom prst="rect">
            <a:avLst/>
          </a:prstGeom>
          <a:noFill/>
        </p:spPr>
        <p:txBody>
          <a:bodyPr wrap="square" rtlCol="0">
            <a:spAutoFit/>
          </a:bodyPr>
          <a:lstStyle/>
          <a:p>
            <a:pPr algn="ctr"/>
            <a:r>
              <a:rPr lang="en-US" dirty="0" smtClean="0">
                <a:solidFill>
                  <a:schemeClr val="tx2"/>
                </a:solidFill>
              </a:rPr>
              <a:t>Edema of the bronchioles</a:t>
            </a:r>
            <a:endParaRPr lang="en-US" dirty="0">
              <a:solidFill>
                <a:schemeClr val="tx2"/>
              </a:solidFill>
            </a:endParaRPr>
          </a:p>
        </p:txBody>
      </p:sp>
      <p:sp>
        <p:nvSpPr>
          <p:cNvPr id="10" name="TextBox 9"/>
          <p:cNvSpPr txBox="1"/>
          <p:nvPr/>
        </p:nvSpPr>
        <p:spPr>
          <a:xfrm>
            <a:off x="7143750" y="4532163"/>
            <a:ext cx="1638300" cy="646331"/>
          </a:xfrm>
          <a:prstGeom prst="rect">
            <a:avLst/>
          </a:prstGeom>
          <a:noFill/>
        </p:spPr>
        <p:txBody>
          <a:bodyPr wrap="square" rtlCol="0">
            <a:spAutoFit/>
          </a:bodyPr>
          <a:lstStyle/>
          <a:p>
            <a:pPr algn="ctr"/>
            <a:r>
              <a:rPr lang="en-US" dirty="0" smtClean="0">
                <a:solidFill>
                  <a:schemeClr val="tx2"/>
                </a:solidFill>
              </a:rPr>
              <a:t>Mucus plugging</a:t>
            </a:r>
            <a:endParaRPr lang="en-US" dirty="0">
              <a:solidFill>
                <a:schemeClr val="tx2"/>
              </a:solidFill>
            </a:endParaRPr>
          </a:p>
        </p:txBody>
      </p:sp>
      <p:sp>
        <p:nvSpPr>
          <p:cNvPr id="11" name="TextBox 10"/>
          <p:cNvSpPr txBox="1"/>
          <p:nvPr/>
        </p:nvSpPr>
        <p:spPr>
          <a:xfrm>
            <a:off x="1143000" y="2438400"/>
            <a:ext cx="6934200" cy="1200329"/>
          </a:xfrm>
          <a:prstGeom prst="rect">
            <a:avLst/>
          </a:prstGeom>
          <a:noFill/>
        </p:spPr>
        <p:txBody>
          <a:bodyPr wrap="square" rtlCol="0">
            <a:spAutoFit/>
          </a:bodyPr>
          <a:lstStyle/>
          <a:p>
            <a:pPr algn="ctr"/>
            <a:r>
              <a:rPr lang="en-US" sz="2400" dirty="0" smtClean="0">
                <a:solidFill>
                  <a:schemeClr val="tx2"/>
                </a:solidFill>
              </a:rPr>
              <a:t>During Nathan’s asthma attack, his airways end up narrowing. Which of the following would not be a cause of airway narrowing during an asthma attack?</a:t>
            </a:r>
            <a:endParaRPr lang="en-US" sz="2400" dirty="0">
              <a:solidFill>
                <a:schemeClr val="tx2"/>
              </a:solidFill>
            </a:endParaRPr>
          </a:p>
        </p:txBody>
      </p:sp>
      <p:sp>
        <p:nvSpPr>
          <p:cNvPr id="12" name="TextBox 11"/>
          <p:cNvSpPr txBox="1"/>
          <p:nvPr/>
        </p:nvSpPr>
        <p:spPr>
          <a:xfrm>
            <a:off x="4947742" y="4670662"/>
            <a:ext cx="1700706" cy="369332"/>
          </a:xfrm>
          <a:prstGeom prst="rect">
            <a:avLst/>
          </a:prstGeom>
          <a:noFill/>
        </p:spPr>
        <p:txBody>
          <a:bodyPr wrap="square" rtlCol="0">
            <a:spAutoFit/>
          </a:bodyPr>
          <a:lstStyle/>
          <a:p>
            <a:pPr algn="ctr"/>
            <a:r>
              <a:rPr lang="en-US" dirty="0" smtClean="0">
                <a:solidFill>
                  <a:schemeClr val="tx2"/>
                </a:solidFill>
              </a:rPr>
              <a:t>Wheezing</a:t>
            </a:r>
            <a:endParaRPr lang="en-US" dirty="0">
              <a:solidFill>
                <a:schemeClr val="tx2"/>
              </a:solidFill>
            </a:endParaRPr>
          </a:p>
        </p:txBody>
      </p:sp>
      <p:sp>
        <p:nvSpPr>
          <p:cNvPr id="2" name="TextBox 1"/>
          <p:cNvSpPr txBox="1"/>
          <p:nvPr/>
        </p:nvSpPr>
        <p:spPr>
          <a:xfrm>
            <a:off x="1123950" y="5638800"/>
            <a:ext cx="6953250" cy="646331"/>
          </a:xfrm>
          <a:prstGeom prst="rect">
            <a:avLst/>
          </a:prstGeom>
          <a:noFill/>
        </p:spPr>
        <p:txBody>
          <a:bodyPr wrap="square" rtlCol="0">
            <a:spAutoFit/>
          </a:bodyPr>
          <a:lstStyle/>
          <a:p>
            <a:pPr algn="ctr"/>
            <a:r>
              <a:rPr lang="en-US" dirty="0" smtClean="0">
                <a:solidFill>
                  <a:schemeClr val="tx2"/>
                </a:solidFill>
              </a:rPr>
              <a:t>If edema of the bronchioles is present, that would mean that the airways would be narrow...try again!</a:t>
            </a:r>
            <a:endParaRPr lang="en-US" dirty="0">
              <a:solidFill>
                <a:schemeClr val="tx2"/>
              </a:solidFill>
            </a:endParaRPr>
          </a:p>
        </p:txBody>
      </p:sp>
      <p:sp>
        <p:nvSpPr>
          <p:cNvPr id="13" name="TextBox 12"/>
          <p:cNvSpPr txBox="1"/>
          <p:nvPr/>
        </p:nvSpPr>
        <p:spPr>
          <a:xfrm>
            <a:off x="1714500" y="5638799"/>
            <a:ext cx="5791200" cy="646331"/>
          </a:xfrm>
          <a:prstGeom prst="rect">
            <a:avLst/>
          </a:prstGeom>
          <a:noFill/>
        </p:spPr>
        <p:txBody>
          <a:bodyPr wrap="square" rtlCol="0">
            <a:spAutoFit/>
          </a:bodyPr>
          <a:lstStyle/>
          <a:p>
            <a:pPr algn="ctr"/>
            <a:r>
              <a:rPr lang="en-US" dirty="0" smtClean="0">
                <a:solidFill>
                  <a:schemeClr val="tx2"/>
                </a:solidFill>
              </a:rPr>
              <a:t>Correct! </a:t>
            </a:r>
            <a:r>
              <a:rPr lang="en-US" dirty="0">
                <a:solidFill>
                  <a:schemeClr val="tx2"/>
                </a:solidFill>
              </a:rPr>
              <a:t>W</a:t>
            </a:r>
            <a:r>
              <a:rPr lang="en-US" dirty="0" smtClean="0">
                <a:solidFill>
                  <a:schemeClr val="tx2"/>
                </a:solidFill>
              </a:rPr>
              <a:t>heezing would be a manifestation of airway narrowing, not a cause.</a:t>
            </a:r>
            <a:endParaRPr lang="en-US" dirty="0">
              <a:solidFill>
                <a:schemeClr val="tx2"/>
              </a:solidFill>
            </a:endParaRPr>
          </a:p>
        </p:txBody>
      </p:sp>
      <p:sp>
        <p:nvSpPr>
          <p:cNvPr id="14" name="TextBox 13"/>
          <p:cNvSpPr txBox="1"/>
          <p:nvPr/>
        </p:nvSpPr>
        <p:spPr>
          <a:xfrm>
            <a:off x="876300" y="5638800"/>
            <a:ext cx="7467600" cy="646331"/>
          </a:xfrm>
          <a:prstGeom prst="rect">
            <a:avLst/>
          </a:prstGeom>
          <a:noFill/>
        </p:spPr>
        <p:txBody>
          <a:bodyPr wrap="square" rtlCol="0">
            <a:spAutoFit/>
          </a:bodyPr>
          <a:lstStyle/>
          <a:p>
            <a:pPr algn="ctr"/>
            <a:r>
              <a:rPr lang="en-US" dirty="0" smtClean="0">
                <a:solidFill>
                  <a:schemeClr val="tx2"/>
                </a:solidFill>
              </a:rPr>
              <a:t>If the airways are full of mucus that cannot easily be removed, that would mean that it would indeed be a cause of airway narrowing…try again!</a:t>
            </a:r>
            <a:endParaRPr lang="en-US" dirty="0">
              <a:solidFill>
                <a:schemeClr val="tx2"/>
              </a:solidFill>
            </a:endParaRPr>
          </a:p>
        </p:txBody>
      </p:sp>
      <p:sp>
        <p:nvSpPr>
          <p:cNvPr id="15" name="TextBox 14"/>
          <p:cNvSpPr txBox="1"/>
          <p:nvPr/>
        </p:nvSpPr>
        <p:spPr>
          <a:xfrm>
            <a:off x="1952625" y="5638798"/>
            <a:ext cx="5314950" cy="646331"/>
          </a:xfrm>
          <a:prstGeom prst="rect">
            <a:avLst/>
          </a:prstGeom>
          <a:noFill/>
        </p:spPr>
        <p:txBody>
          <a:bodyPr wrap="square" rtlCol="0">
            <a:spAutoFit/>
          </a:bodyPr>
          <a:lstStyle/>
          <a:p>
            <a:pPr algn="ctr"/>
            <a:r>
              <a:rPr lang="en-US" dirty="0" smtClean="0">
                <a:solidFill>
                  <a:schemeClr val="tx2"/>
                </a:solidFill>
              </a:rPr>
              <a:t>Spasm of the bronchioles would be a cause of airway constriction and narrowing…try again!</a:t>
            </a:r>
            <a:endParaRPr lang="en-US" dirty="0">
              <a:solidFill>
                <a:schemeClr val="tx2"/>
              </a:solidFill>
            </a:endParaRPr>
          </a:p>
        </p:txBody>
      </p:sp>
      <p:sp>
        <p:nvSpPr>
          <p:cNvPr id="18" name="Right Arrow 17">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54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5000"/>
                                  </p:stCondLst>
                                  <p:childTnLst>
                                    <p:animEffect transition="out" filter="fade">
                                      <p:cBhvr>
                                        <p:cTn id="9" dur="1000"/>
                                        <p:tgtEl>
                                          <p:spTgt spid="2">
                                            <p:txEl>
                                              <p:pRg st="0" end="0"/>
                                            </p:txEl>
                                          </p:spTgt>
                                        </p:tgtEl>
                                      </p:cBhvr>
                                    </p:animEffect>
                                    <p:set>
                                      <p:cBhvr>
                                        <p:cTn id="10"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par>
                          <p:cTn id="16" fill="hold">
                            <p:stCondLst>
                              <p:cond delay="0"/>
                            </p:stCondLst>
                            <p:childTnLst>
                              <p:par>
                                <p:cTn id="17" presetID="10" presetClass="exit" presetSubtype="0" fill="hold" nodeType="afterEffect">
                                  <p:stCondLst>
                                    <p:cond delay="5000"/>
                                  </p:stCondLst>
                                  <p:childTnLst>
                                    <p:animEffect transition="out" filter="fade">
                                      <p:cBhvr>
                                        <p:cTn id="18" dur="1000"/>
                                        <p:tgtEl>
                                          <p:spTgt spid="13">
                                            <p:txEl>
                                              <p:pRg st="0" end="0"/>
                                            </p:txEl>
                                          </p:spTgt>
                                        </p:tgtEl>
                                      </p:cBhvr>
                                    </p:animEffect>
                                    <p:set>
                                      <p:cBhvr>
                                        <p:cTn id="19" dur="1" fill="hold">
                                          <p:stCondLst>
                                            <p:cond delay="999"/>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par>
                          <p:cTn id="25" fill="hold">
                            <p:stCondLst>
                              <p:cond delay="0"/>
                            </p:stCondLst>
                            <p:childTnLst>
                              <p:par>
                                <p:cTn id="26" presetID="10" presetClass="exit" presetSubtype="0" fill="hold" nodeType="afterEffect">
                                  <p:stCondLst>
                                    <p:cond delay="6000"/>
                                  </p:stCondLst>
                                  <p:childTnLst>
                                    <p:animEffect transition="out" filter="fade">
                                      <p:cBhvr>
                                        <p:cTn id="27" dur="1000"/>
                                        <p:tgtEl>
                                          <p:spTgt spid="14">
                                            <p:txEl>
                                              <p:pRg st="0" end="0"/>
                                            </p:txEl>
                                          </p:spTgt>
                                        </p:tgtEl>
                                      </p:cBhvr>
                                    </p:animEffect>
                                    <p:set>
                                      <p:cBhvr>
                                        <p:cTn id="28" dur="1" fill="hold">
                                          <p:stCondLst>
                                            <p:cond delay="999"/>
                                          </p:stCondLst>
                                        </p:cTn>
                                        <p:tgtEl>
                                          <p:spTgt spid="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par>
                          <p:cTn id="34" fill="hold">
                            <p:stCondLst>
                              <p:cond delay="0"/>
                            </p:stCondLst>
                            <p:childTnLst>
                              <p:par>
                                <p:cTn id="35" presetID="10" presetClass="exit" presetSubtype="0" fill="hold" nodeType="afterEffect">
                                  <p:stCondLst>
                                    <p:cond delay="5000"/>
                                  </p:stCondLst>
                                  <p:childTnLst>
                                    <p:animEffect transition="out" filter="fade">
                                      <p:cBhvr>
                                        <p:cTn id="36" dur="1000"/>
                                        <p:tgtEl>
                                          <p:spTgt spid="15">
                                            <p:txEl>
                                              <p:pRg st="0" end="0"/>
                                            </p:txEl>
                                          </p:spTgt>
                                        </p:tgtEl>
                                      </p:cBhvr>
                                    </p:animEffect>
                                    <p:set>
                                      <p:cBhvr>
                                        <p:cTn id="37" dur="1" fill="hold">
                                          <p:stCondLst>
                                            <p:cond delay="999"/>
                                          </p:stCondLst>
                                        </p:cTn>
                                        <p:tgtEl>
                                          <p:spTgt spid="15">
                                            <p:txEl>
                                              <p:pRg st="0" end="0"/>
                                            </p:txEl>
                                          </p:spTgt>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Asthma Check-Up!</a:t>
            </a:r>
            <a:endParaRPr lang="en-US" dirty="0"/>
          </a:p>
        </p:txBody>
      </p:sp>
      <p:sp>
        <p:nvSpPr>
          <p:cNvPr id="4" name="Oval 3"/>
          <p:cNvSpPr/>
          <p:nvPr/>
        </p:nvSpPr>
        <p:spPr>
          <a:xfrm>
            <a:off x="7112219" y="426720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85340" y="4267198"/>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90800" y="4267198"/>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426720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6841" y="4532162"/>
            <a:ext cx="1733222" cy="646331"/>
          </a:xfrm>
          <a:prstGeom prst="rect">
            <a:avLst/>
          </a:prstGeom>
          <a:noFill/>
        </p:spPr>
        <p:txBody>
          <a:bodyPr wrap="square" rtlCol="0">
            <a:spAutoFit/>
          </a:bodyPr>
          <a:lstStyle/>
          <a:p>
            <a:pPr algn="ctr"/>
            <a:r>
              <a:rPr lang="en-US" dirty="0" smtClean="0">
                <a:solidFill>
                  <a:schemeClr val="tx2"/>
                </a:solidFill>
              </a:rPr>
              <a:t>Decrease in residual volume</a:t>
            </a:r>
            <a:endParaRPr lang="en-US" dirty="0">
              <a:solidFill>
                <a:schemeClr val="tx2"/>
              </a:solidFill>
            </a:endParaRPr>
          </a:p>
        </p:txBody>
      </p:sp>
      <p:sp>
        <p:nvSpPr>
          <p:cNvPr id="9" name="TextBox 8"/>
          <p:cNvSpPr txBox="1"/>
          <p:nvPr/>
        </p:nvSpPr>
        <p:spPr>
          <a:xfrm>
            <a:off x="2699846" y="4532164"/>
            <a:ext cx="1523999" cy="646331"/>
          </a:xfrm>
          <a:prstGeom prst="rect">
            <a:avLst/>
          </a:prstGeom>
          <a:noFill/>
        </p:spPr>
        <p:txBody>
          <a:bodyPr wrap="square" rtlCol="0">
            <a:spAutoFit/>
          </a:bodyPr>
          <a:lstStyle/>
          <a:p>
            <a:pPr algn="ctr"/>
            <a:r>
              <a:rPr lang="en-US" dirty="0" smtClean="0">
                <a:solidFill>
                  <a:schemeClr val="tx2"/>
                </a:solidFill>
              </a:rPr>
              <a:t>Prolonged expiration</a:t>
            </a:r>
            <a:endParaRPr lang="en-US" dirty="0">
              <a:solidFill>
                <a:schemeClr val="tx2"/>
              </a:solidFill>
            </a:endParaRPr>
          </a:p>
        </p:txBody>
      </p:sp>
      <p:sp>
        <p:nvSpPr>
          <p:cNvPr id="11" name="TextBox 10"/>
          <p:cNvSpPr txBox="1"/>
          <p:nvPr/>
        </p:nvSpPr>
        <p:spPr>
          <a:xfrm>
            <a:off x="4885340" y="4578329"/>
            <a:ext cx="1700706" cy="646331"/>
          </a:xfrm>
          <a:prstGeom prst="rect">
            <a:avLst/>
          </a:prstGeom>
          <a:noFill/>
        </p:spPr>
        <p:txBody>
          <a:bodyPr wrap="square" rtlCol="0">
            <a:spAutoFit/>
          </a:bodyPr>
          <a:lstStyle/>
          <a:p>
            <a:pPr algn="ctr"/>
            <a:r>
              <a:rPr lang="en-US" dirty="0" smtClean="0">
                <a:solidFill>
                  <a:schemeClr val="tx2"/>
                </a:solidFill>
              </a:rPr>
              <a:t>Trapped air in the alveoli</a:t>
            </a:r>
            <a:endParaRPr lang="en-US" dirty="0">
              <a:solidFill>
                <a:schemeClr val="tx2"/>
              </a:solidFill>
            </a:endParaRPr>
          </a:p>
        </p:txBody>
      </p:sp>
      <p:sp>
        <p:nvSpPr>
          <p:cNvPr id="12" name="TextBox 11"/>
          <p:cNvSpPr txBox="1"/>
          <p:nvPr/>
        </p:nvSpPr>
        <p:spPr>
          <a:xfrm>
            <a:off x="1200150" y="2590800"/>
            <a:ext cx="6572249" cy="1200329"/>
          </a:xfrm>
          <a:prstGeom prst="rect">
            <a:avLst/>
          </a:prstGeom>
          <a:noFill/>
        </p:spPr>
        <p:txBody>
          <a:bodyPr wrap="square" rtlCol="0">
            <a:spAutoFit/>
          </a:bodyPr>
          <a:lstStyle/>
          <a:p>
            <a:pPr algn="ctr"/>
            <a:r>
              <a:rPr lang="en-US" sz="2400" dirty="0" smtClean="0">
                <a:solidFill>
                  <a:schemeClr val="tx2"/>
                </a:solidFill>
              </a:rPr>
              <a:t>Due to Nathan’s progressive airway obstruction during his asthma attack, you can expect all of the following to occur except _____.</a:t>
            </a:r>
            <a:endParaRPr lang="en-US" sz="2400" dirty="0">
              <a:solidFill>
                <a:schemeClr val="tx2"/>
              </a:solidFill>
            </a:endParaRPr>
          </a:p>
        </p:txBody>
      </p:sp>
      <p:sp>
        <p:nvSpPr>
          <p:cNvPr id="13" name="TextBox 12"/>
          <p:cNvSpPr txBox="1"/>
          <p:nvPr/>
        </p:nvSpPr>
        <p:spPr>
          <a:xfrm>
            <a:off x="7207469" y="4439829"/>
            <a:ext cx="1543050" cy="923330"/>
          </a:xfrm>
          <a:prstGeom prst="rect">
            <a:avLst/>
          </a:prstGeom>
          <a:noFill/>
        </p:spPr>
        <p:txBody>
          <a:bodyPr wrap="square" rtlCol="0">
            <a:spAutoFit/>
          </a:bodyPr>
          <a:lstStyle/>
          <a:p>
            <a:pPr algn="ctr"/>
            <a:r>
              <a:rPr lang="en-US" dirty="0" smtClean="0">
                <a:solidFill>
                  <a:schemeClr val="tx2"/>
                </a:solidFill>
              </a:rPr>
              <a:t>Alteration in perfusion and ventilation</a:t>
            </a:r>
            <a:endParaRPr lang="en-US" dirty="0">
              <a:solidFill>
                <a:schemeClr val="tx2"/>
              </a:solidFill>
            </a:endParaRPr>
          </a:p>
        </p:txBody>
      </p:sp>
      <p:sp>
        <p:nvSpPr>
          <p:cNvPr id="2" name="TextBox 1"/>
          <p:cNvSpPr txBox="1"/>
          <p:nvPr/>
        </p:nvSpPr>
        <p:spPr>
          <a:xfrm>
            <a:off x="1009649" y="5715000"/>
            <a:ext cx="6953250" cy="923330"/>
          </a:xfrm>
          <a:prstGeom prst="rect">
            <a:avLst/>
          </a:prstGeom>
          <a:noFill/>
        </p:spPr>
        <p:txBody>
          <a:bodyPr wrap="square" rtlCol="0">
            <a:spAutoFit/>
          </a:bodyPr>
          <a:lstStyle/>
          <a:p>
            <a:pPr algn="ctr"/>
            <a:r>
              <a:rPr lang="en-US" dirty="0" smtClean="0">
                <a:solidFill>
                  <a:schemeClr val="tx2"/>
                </a:solidFill>
              </a:rPr>
              <a:t>Correct! When airway obstruction is present, there is going to be an increase in residual volume, meaning an increase in the amount of air left in the lungs after exhalation.</a:t>
            </a:r>
            <a:endParaRPr lang="en-US" dirty="0">
              <a:solidFill>
                <a:schemeClr val="tx2"/>
              </a:solidFill>
            </a:endParaRPr>
          </a:p>
        </p:txBody>
      </p:sp>
      <p:sp>
        <p:nvSpPr>
          <p:cNvPr id="10" name="TextBox 9"/>
          <p:cNvSpPr txBox="1"/>
          <p:nvPr/>
        </p:nvSpPr>
        <p:spPr>
          <a:xfrm>
            <a:off x="914398" y="5853499"/>
            <a:ext cx="7143751" cy="646331"/>
          </a:xfrm>
          <a:prstGeom prst="rect">
            <a:avLst/>
          </a:prstGeom>
          <a:noFill/>
        </p:spPr>
        <p:txBody>
          <a:bodyPr wrap="square" rtlCol="0">
            <a:spAutoFit/>
          </a:bodyPr>
          <a:lstStyle/>
          <a:p>
            <a:pPr algn="ctr"/>
            <a:r>
              <a:rPr lang="en-US" dirty="0" smtClean="0">
                <a:solidFill>
                  <a:schemeClr val="tx2"/>
                </a:solidFill>
              </a:rPr>
              <a:t>Expiration will in fact be prolonged due to airway obstruction because Nathan will be trying to push the extra air out from his lungs…try again!</a:t>
            </a:r>
            <a:endParaRPr lang="en-US" dirty="0">
              <a:solidFill>
                <a:schemeClr val="tx2"/>
              </a:solidFill>
            </a:endParaRPr>
          </a:p>
        </p:txBody>
      </p:sp>
      <p:sp>
        <p:nvSpPr>
          <p:cNvPr id="14" name="TextBox 13"/>
          <p:cNvSpPr txBox="1"/>
          <p:nvPr/>
        </p:nvSpPr>
        <p:spPr>
          <a:xfrm>
            <a:off x="1057275" y="5853498"/>
            <a:ext cx="6857998" cy="646331"/>
          </a:xfrm>
          <a:prstGeom prst="rect">
            <a:avLst/>
          </a:prstGeom>
          <a:noFill/>
        </p:spPr>
        <p:txBody>
          <a:bodyPr wrap="square" rtlCol="0">
            <a:spAutoFit/>
          </a:bodyPr>
          <a:lstStyle/>
          <a:p>
            <a:pPr algn="ctr"/>
            <a:r>
              <a:rPr lang="en-US" dirty="0" smtClean="0">
                <a:solidFill>
                  <a:schemeClr val="tx2"/>
                </a:solidFill>
              </a:rPr>
              <a:t>Airway obstruction means that air has a hard time coming back out, meaning that air would in fact be trapped in the alveoli…try again!</a:t>
            </a:r>
            <a:endParaRPr lang="en-US" dirty="0">
              <a:solidFill>
                <a:schemeClr val="tx2"/>
              </a:solidFill>
            </a:endParaRPr>
          </a:p>
        </p:txBody>
      </p:sp>
      <p:sp>
        <p:nvSpPr>
          <p:cNvPr id="15" name="TextBox 14"/>
          <p:cNvSpPr txBox="1"/>
          <p:nvPr/>
        </p:nvSpPr>
        <p:spPr>
          <a:xfrm>
            <a:off x="1387363" y="5862537"/>
            <a:ext cx="6197821" cy="646331"/>
          </a:xfrm>
          <a:prstGeom prst="rect">
            <a:avLst/>
          </a:prstGeom>
          <a:noFill/>
        </p:spPr>
        <p:txBody>
          <a:bodyPr wrap="square" rtlCol="0">
            <a:spAutoFit/>
          </a:bodyPr>
          <a:lstStyle/>
          <a:p>
            <a:pPr algn="ctr"/>
            <a:r>
              <a:rPr lang="en-US" dirty="0" smtClean="0">
                <a:solidFill>
                  <a:schemeClr val="tx2"/>
                </a:solidFill>
              </a:rPr>
              <a:t>Airway obstruction causes an alteration in perfusion and ventilation due to the decreased airflow in and out…try again!</a:t>
            </a:r>
            <a:endParaRPr lang="en-US" dirty="0">
              <a:solidFill>
                <a:schemeClr val="tx2"/>
              </a:solidFill>
            </a:endParaRPr>
          </a:p>
        </p:txBody>
      </p:sp>
      <p:sp>
        <p:nvSpPr>
          <p:cNvPr id="18" name="Right Arrow 17">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087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6000"/>
                                  </p:stCondLst>
                                  <p:childTnLst>
                                    <p:animEffect transition="out" filter="fade">
                                      <p:cBhvr>
                                        <p:cTn id="9" dur="1000"/>
                                        <p:tgtEl>
                                          <p:spTgt spid="2">
                                            <p:txEl>
                                              <p:pRg st="0" end="0"/>
                                            </p:txEl>
                                          </p:spTgt>
                                        </p:tgtEl>
                                      </p:cBhvr>
                                    </p:animEffect>
                                    <p:set>
                                      <p:cBhvr>
                                        <p:cTn id="10"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par>
                          <p:cTn id="16" fill="hold">
                            <p:stCondLst>
                              <p:cond delay="0"/>
                            </p:stCondLst>
                            <p:childTnLst>
                              <p:par>
                                <p:cTn id="17" presetID="10" presetClass="exit" presetSubtype="0" fill="hold" nodeType="afterEffect">
                                  <p:stCondLst>
                                    <p:cond delay="6000"/>
                                  </p:stCondLst>
                                  <p:childTnLst>
                                    <p:animEffect transition="out" filter="fade">
                                      <p:cBhvr>
                                        <p:cTn id="18" dur="1000"/>
                                        <p:tgtEl>
                                          <p:spTgt spid="10">
                                            <p:txEl>
                                              <p:pRg st="0" end="0"/>
                                            </p:txEl>
                                          </p:spTgt>
                                        </p:tgtEl>
                                      </p:cBhvr>
                                    </p:animEffect>
                                    <p:set>
                                      <p:cBhvr>
                                        <p:cTn id="19" dur="1" fill="hold">
                                          <p:stCondLst>
                                            <p:cond delay="999"/>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par>
                          <p:cTn id="25" fill="hold">
                            <p:stCondLst>
                              <p:cond delay="0"/>
                            </p:stCondLst>
                            <p:childTnLst>
                              <p:par>
                                <p:cTn id="26" presetID="10" presetClass="exit" presetSubtype="0" fill="hold" nodeType="afterEffect">
                                  <p:stCondLst>
                                    <p:cond delay="6000"/>
                                  </p:stCondLst>
                                  <p:childTnLst>
                                    <p:animEffect transition="out" filter="fade">
                                      <p:cBhvr>
                                        <p:cTn id="27" dur="1000"/>
                                        <p:tgtEl>
                                          <p:spTgt spid="14">
                                            <p:txEl>
                                              <p:pRg st="0" end="0"/>
                                            </p:txEl>
                                          </p:spTgt>
                                        </p:tgtEl>
                                      </p:cBhvr>
                                    </p:animEffect>
                                    <p:set>
                                      <p:cBhvr>
                                        <p:cTn id="28" dur="1" fill="hold">
                                          <p:stCondLst>
                                            <p:cond delay="999"/>
                                          </p:stCondLst>
                                        </p:cTn>
                                        <p:tgtEl>
                                          <p:spTgt spid="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par>
                          <p:cTn id="34" fill="hold">
                            <p:stCondLst>
                              <p:cond delay="0"/>
                            </p:stCondLst>
                            <p:childTnLst>
                              <p:par>
                                <p:cTn id="35" presetID="10" presetClass="exit" presetSubtype="0" fill="hold" nodeType="afterEffect">
                                  <p:stCondLst>
                                    <p:cond delay="6000"/>
                                  </p:stCondLst>
                                  <p:childTnLst>
                                    <p:animEffect transition="out" filter="fade">
                                      <p:cBhvr>
                                        <p:cTn id="36" dur="1000"/>
                                        <p:tgtEl>
                                          <p:spTgt spid="15">
                                            <p:txEl>
                                              <p:pRg st="0" end="0"/>
                                            </p:txEl>
                                          </p:spTgt>
                                        </p:tgtEl>
                                      </p:cBhvr>
                                    </p:animEffect>
                                    <p:set>
                                      <p:cBhvr>
                                        <p:cTn id="37" dur="1" fill="hold">
                                          <p:stCondLst>
                                            <p:cond delay="999"/>
                                          </p:stCondLst>
                                        </p:cTn>
                                        <p:tgtEl>
                                          <p:spTgt spid="15">
                                            <p:txEl>
                                              <p:pRg st="0" end="0"/>
                                            </p:txEl>
                                          </p:spTgt>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Asthma Check-Up!</a:t>
            </a:r>
            <a:endParaRPr lang="en-US" dirty="0"/>
          </a:p>
        </p:txBody>
      </p:sp>
      <p:sp>
        <p:nvSpPr>
          <p:cNvPr id="5" name="Oval 4"/>
          <p:cNvSpPr/>
          <p:nvPr/>
        </p:nvSpPr>
        <p:spPr>
          <a:xfrm>
            <a:off x="4800600" y="4532164"/>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85545" y="4532164"/>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9846" y="4935628"/>
            <a:ext cx="1523999" cy="369332"/>
          </a:xfrm>
          <a:prstGeom prst="rect">
            <a:avLst/>
          </a:prstGeom>
          <a:noFill/>
        </p:spPr>
        <p:txBody>
          <a:bodyPr wrap="square" rtlCol="0">
            <a:spAutoFit/>
          </a:bodyPr>
          <a:lstStyle/>
          <a:p>
            <a:pPr algn="ctr"/>
            <a:r>
              <a:rPr lang="en-US" dirty="0" smtClean="0">
                <a:solidFill>
                  <a:schemeClr val="tx2"/>
                </a:solidFill>
              </a:rPr>
              <a:t>A good thing</a:t>
            </a:r>
            <a:endParaRPr lang="en-US" dirty="0">
              <a:solidFill>
                <a:schemeClr val="tx2"/>
              </a:solidFill>
            </a:endParaRPr>
          </a:p>
        </p:txBody>
      </p:sp>
      <p:sp>
        <p:nvSpPr>
          <p:cNvPr id="11" name="TextBox 10"/>
          <p:cNvSpPr txBox="1"/>
          <p:nvPr/>
        </p:nvSpPr>
        <p:spPr>
          <a:xfrm>
            <a:off x="4887309" y="4935628"/>
            <a:ext cx="1491158" cy="369332"/>
          </a:xfrm>
          <a:prstGeom prst="rect">
            <a:avLst/>
          </a:prstGeom>
          <a:noFill/>
        </p:spPr>
        <p:txBody>
          <a:bodyPr wrap="square" rtlCol="0">
            <a:spAutoFit/>
          </a:bodyPr>
          <a:lstStyle/>
          <a:p>
            <a:pPr algn="ctr"/>
            <a:r>
              <a:rPr lang="en-US" dirty="0" smtClean="0">
                <a:solidFill>
                  <a:schemeClr val="tx2"/>
                </a:solidFill>
              </a:rPr>
              <a:t>A bad thing</a:t>
            </a:r>
            <a:endParaRPr lang="en-US" dirty="0">
              <a:solidFill>
                <a:schemeClr val="tx2"/>
              </a:solidFill>
            </a:endParaRPr>
          </a:p>
        </p:txBody>
      </p:sp>
      <p:sp>
        <p:nvSpPr>
          <p:cNvPr id="12" name="TextBox 11"/>
          <p:cNvSpPr txBox="1"/>
          <p:nvPr/>
        </p:nvSpPr>
        <p:spPr>
          <a:xfrm>
            <a:off x="-51238" y="2364994"/>
            <a:ext cx="9296400" cy="1938992"/>
          </a:xfrm>
          <a:prstGeom prst="rect">
            <a:avLst/>
          </a:prstGeom>
          <a:noFill/>
        </p:spPr>
        <p:txBody>
          <a:bodyPr wrap="square" rtlCol="0">
            <a:spAutoFit/>
          </a:bodyPr>
          <a:lstStyle/>
          <a:p>
            <a:pPr algn="ctr"/>
            <a:r>
              <a:rPr lang="en-US" sz="2400" dirty="0" smtClean="0">
                <a:solidFill>
                  <a:schemeClr val="tx2"/>
                </a:solidFill>
              </a:rPr>
              <a:t>During Nathan’s asthma attack he exhibits classic signs and symptoms including prolonged expiration, dyspnea, fatigue, wheezing, use of his accessory muscles, and increased respiratory rate. If Nathan’s wheezing would stop but the rest of his manifestations would remain, would this be a good thing or a bad thing for Nathan?</a:t>
            </a:r>
            <a:endParaRPr lang="en-US" sz="2400" dirty="0">
              <a:solidFill>
                <a:schemeClr val="tx2"/>
              </a:solidFill>
            </a:endParaRPr>
          </a:p>
        </p:txBody>
      </p:sp>
      <p:sp>
        <p:nvSpPr>
          <p:cNvPr id="13" name="TextBox 12"/>
          <p:cNvSpPr txBox="1"/>
          <p:nvPr/>
        </p:nvSpPr>
        <p:spPr>
          <a:xfrm>
            <a:off x="1358462" y="6019800"/>
            <a:ext cx="6477000" cy="646331"/>
          </a:xfrm>
          <a:prstGeom prst="rect">
            <a:avLst/>
          </a:prstGeom>
          <a:noFill/>
        </p:spPr>
        <p:txBody>
          <a:bodyPr wrap="square" rtlCol="0">
            <a:spAutoFit/>
          </a:bodyPr>
          <a:lstStyle/>
          <a:p>
            <a:pPr algn="ctr"/>
            <a:r>
              <a:rPr lang="en-US" dirty="0" smtClean="0">
                <a:solidFill>
                  <a:schemeClr val="tx2"/>
                </a:solidFill>
              </a:rPr>
              <a:t>If Nathan’s wheezing stops, that means that his airflow is now severely decreased…not a good thing!</a:t>
            </a:r>
            <a:endParaRPr lang="en-US" dirty="0">
              <a:solidFill>
                <a:schemeClr val="tx2"/>
              </a:solidFill>
            </a:endParaRPr>
          </a:p>
        </p:txBody>
      </p:sp>
      <p:sp>
        <p:nvSpPr>
          <p:cNvPr id="14" name="TextBox 13"/>
          <p:cNvSpPr txBox="1"/>
          <p:nvPr/>
        </p:nvSpPr>
        <p:spPr>
          <a:xfrm>
            <a:off x="869731" y="5995730"/>
            <a:ext cx="7454462" cy="646331"/>
          </a:xfrm>
          <a:prstGeom prst="rect">
            <a:avLst/>
          </a:prstGeom>
          <a:noFill/>
        </p:spPr>
        <p:txBody>
          <a:bodyPr wrap="square" rtlCol="0">
            <a:spAutoFit/>
          </a:bodyPr>
          <a:lstStyle/>
          <a:p>
            <a:pPr algn="ctr"/>
            <a:r>
              <a:rPr lang="en-US" dirty="0" smtClean="0">
                <a:solidFill>
                  <a:schemeClr val="tx2"/>
                </a:solidFill>
              </a:rPr>
              <a:t>Correct! If Nathan’s wheezing stops that means that his airflow is now severely decreased and respiratory failure is setting in.</a:t>
            </a:r>
            <a:endParaRPr lang="en-US" dirty="0">
              <a:solidFill>
                <a:schemeClr val="tx2"/>
              </a:solidFill>
            </a:endParaRPr>
          </a:p>
        </p:txBody>
      </p:sp>
      <p:sp>
        <p:nvSpPr>
          <p:cNvPr id="17" name="Right Arrow 16">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985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5000"/>
                                  </p:stCondLst>
                                  <p:childTnLst>
                                    <p:animEffect transition="out" filter="fade">
                                      <p:cBhvr>
                                        <p:cTn id="9" dur="1000"/>
                                        <p:tgtEl>
                                          <p:spTgt spid="13">
                                            <p:txEl>
                                              <p:pRg st="0" end="0"/>
                                            </p:txEl>
                                          </p:spTgt>
                                        </p:tgtEl>
                                      </p:cBhvr>
                                    </p:animEffect>
                                    <p:set>
                                      <p:cBhvr>
                                        <p:cTn id="10" dur="1" fill="hold">
                                          <p:stCondLst>
                                            <p:cond delay="999"/>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childTnLst>
                                </p:cTn>
                              </p:par>
                            </p:childTnLst>
                          </p:cTn>
                        </p:par>
                        <p:par>
                          <p:cTn id="16" fill="hold">
                            <p:stCondLst>
                              <p:cond delay="0"/>
                            </p:stCondLst>
                            <p:childTnLst>
                              <p:par>
                                <p:cTn id="17" presetID="10" presetClass="exit" presetSubtype="0" fill="hold" nodeType="afterEffect">
                                  <p:stCondLst>
                                    <p:cond delay="5000"/>
                                  </p:stCondLst>
                                  <p:childTnLst>
                                    <p:animEffect transition="out" filter="fade">
                                      <p:cBhvr>
                                        <p:cTn id="18" dur="1000"/>
                                        <p:tgtEl>
                                          <p:spTgt spid="14">
                                            <p:txEl>
                                              <p:pRg st="0" end="0"/>
                                            </p:txEl>
                                          </p:spTgt>
                                        </p:tgtEl>
                                      </p:cBhvr>
                                    </p:animEffect>
                                    <p:set>
                                      <p:cBhvr>
                                        <p:cTn id="19" dur="1" fill="hold">
                                          <p:stCondLst>
                                            <p:cond delay="999"/>
                                          </p:stCondLst>
                                        </p:cTn>
                                        <p:tgtEl>
                                          <p:spTgt spid="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438400"/>
            <a:ext cx="7772399" cy="3877733"/>
          </a:xfrm>
        </p:spPr>
        <p:txBody>
          <a:bodyPr/>
          <a:lstStyle/>
          <a:p>
            <a:r>
              <a:rPr lang="en-US" dirty="0" smtClean="0"/>
              <a:t>Nathan’s mother grabbed his albuterol inhaler out of her purse and gave it to Nathan to use. Being a nurse herself, Nathan’s mother was readily aware of the fact that albuterol, a beta-2 adrenergic agonist, acts by relaxing the bronchial smooth muscle. Nathan’s signs and symptoms slowly began to improve and his </a:t>
            </a:r>
            <a:r>
              <a:rPr lang="en-US" dirty="0"/>
              <a:t>respiratory status returned to </a:t>
            </a:r>
            <a:r>
              <a:rPr lang="en-US" dirty="0" smtClean="0"/>
              <a:t>normal. Nathan now knows that one of his asthmatic triggers is his grandma’s cat, and he needs to avoid it in the future to prevent an asthma attack from occurring.</a:t>
            </a:r>
            <a:endParaRPr lang="en-US" dirty="0"/>
          </a:p>
        </p:txBody>
      </p:sp>
      <p:sp>
        <p:nvSpPr>
          <p:cNvPr id="3" name="Title 2"/>
          <p:cNvSpPr>
            <a:spLocks noGrp="1"/>
          </p:cNvSpPr>
          <p:nvPr>
            <p:ph type="title"/>
          </p:nvPr>
        </p:nvSpPr>
        <p:spPr/>
        <p:txBody>
          <a:bodyPr/>
          <a:lstStyle/>
          <a:p>
            <a:r>
              <a:rPr lang="en-US" dirty="0" smtClean="0"/>
              <a:t>Case Study Continued…</a:t>
            </a:r>
            <a:endParaRPr lang="en-US" dirty="0"/>
          </a:p>
        </p:txBody>
      </p:sp>
      <p:sp>
        <p:nvSpPr>
          <p:cNvPr id="6" name="Right Arrow 5">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114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405813" cy="3657600"/>
          </a:xfrm>
        </p:spPr>
        <p:txBody>
          <a:bodyPr>
            <a:normAutofit fontScale="92500" lnSpcReduction="10000"/>
          </a:bodyPr>
          <a:lstStyle/>
          <a:p>
            <a:r>
              <a:rPr lang="en-US" dirty="0" smtClean="0"/>
              <a:t>1 - Summary Health Statistics for U.S. Adults: National Health Interview Survey, 2010, table 3.</a:t>
            </a:r>
          </a:p>
          <a:p>
            <a:r>
              <a:rPr lang="en-US" dirty="0" smtClean="0"/>
              <a:t>2 - Summary Health Statistics for U.S. Children: National Health Interview Survey, 2010, table 1.</a:t>
            </a:r>
          </a:p>
          <a:p>
            <a:r>
              <a:rPr lang="en-US" dirty="0" smtClean="0"/>
              <a:t>3 - </a:t>
            </a:r>
            <a:r>
              <a:rPr lang="en-US" dirty="0" err="1" smtClean="0"/>
              <a:t>Porth</a:t>
            </a:r>
            <a:r>
              <a:rPr lang="en-US" dirty="0" smtClean="0"/>
              <a:t>, C. M. &amp; </a:t>
            </a:r>
            <a:r>
              <a:rPr lang="en-US" dirty="0" err="1" smtClean="0"/>
              <a:t>Matfin</a:t>
            </a:r>
            <a:r>
              <a:rPr lang="en-US" dirty="0" smtClean="0"/>
              <a:t>, G. (2008). </a:t>
            </a:r>
            <a:r>
              <a:rPr lang="en-US" i="1" dirty="0" smtClean="0"/>
              <a:t>Pathophysiology: Concepts of altered health.</a:t>
            </a:r>
            <a:r>
              <a:rPr lang="en-US" dirty="0" smtClean="0"/>
              <a:t> Philadelphia: Lippincott, Williams &amp; Wilkins.</a:t>
            </a:r>
          </a:p>
          <a:p>
            <a:r>
              <a:rPr lang="en-US" dirty="0" smtClean="0"/>
              <a:t>4 - Pictures used with permission from http</a:t>
            </a:r>
            <a:r>
              <a:rPr lang="en-US" dirty="0"/>
              <a:t>://</a:t>
            </a:r>
            <a:r>
              <a:rPr lang="en-US" dirty="0" smtClean="0"/>
              <a:t>www.chirosmedical.sk /EN/produkty_dezinfekcia2_en.html.</a:t>
            </a:r>
          </a:p>
          <a:p>
            <a:r>
              <a:rPr lang="en-US" dirty="0" smtClean="0"/>
              <a:t>5 - Picture used with permission from National Heart Lung and Blood Institute.</a:t>
            </a:r>
            <a:endParaRPr lang="en-US" dirty="0"/>
          </a:p>
          <a:p>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
        <p:nvSpPr>
          <p:cNvPr id="6" name="Right Arrow 5">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hlinkClick r:id="" action="ppaction://hlinkshowjump?jump=endshow"/>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49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3026" y="2411854"/>
            <a:ext cx="7696200" cy="857349"/>
          </a:xfrm>
        </p:spPr>
        <p:txBody>
          <a:bodyPr>
            <a:noAutofit/>
          </a:bodyPr>
          <a:lstStyle/>
          <a:p>
            <a:r>
              <a:rPr lang="en-US" dirty="0" smtClean="0"/>
              <a:t>Click this arrow in the bottom right hand corner to go to the next slide.</a:t>
            </a:r>
          </a:p>
        </p:txBody>
      </p:sp>
      <p:sp>
        <p:nvSpPr>
          <p:cNvPr id="3" name="Title 2"/>
          <p:cNvSpPr>
            <a:spLocks noGrp="1"/>
          </p:cNvSpPr>
          <p:nvPr>
            <p:ph type="title"/>
          </p:nvPr>
        </p:nvSpPr>
        <p:spPr/>
        <p:txBody>
          <a:bodyPr/>
          <a:lstStyle/>
          <a:p>
            <a:r>
              <a:rPr lang="en-US" dirty="0" smtClean="0"/>
              <a:t>Navigating the Tutorial</a:t>
            </a:r>
            <a:endParaRPr lang="en-US" dirty="0"/>
          </a:p>
        </p:txBody>
      </p:sp>
      <p:sp>
        <p:nvSpPr>
          <p:cNvPr id="4" name="Right Arrow 3">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547691" y="3698053"/>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47691" y="266898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0529" y="5214655"/>
            <a:ext cx="819150" cy="58813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3026" y="3454103"/>
            <a:ext cx="7696200" cy="830997"/>
          </a:xfrm>
          <a:prstGeom prst="rect">
            <a:avLst/>
          </a:prstGeom>
          <a:noFill/>
        </p:spPr>
        <p:txBody>
          <a:bodyPr wrap="square" rtlCol="0">
            <a:spAutoFit/>
          </a:bodyPr>
          <a:lstStyle/>
          <a:p>
            <a:pPr marL="274320" lvl="0" indent="-274320">
              <a:spcBef>
                <a:spcPct val="20000"/>
              </a:spcBef>
              <a:buClr>
                <a:srgbClr val="31B6FD"/>
              </a:buClr>
              <a:buSzPct val="100000"/>
              <a:buFont typeface="Symbol" pitchFamily="18" charset="2"/>
              <a:buChar char=""/>
            </a:pPr>
            <a:r>
              <a:rPr lang="en-US" sz="2400" dirty="0">
                <a:solidFill>
                  <a:srgbClr val="073E87"/>
                </a:solidFill>
              </a:rPr>
              <a:t>Click this arrow in the bottom right hand corner to go back to the previous slide.</a:t>
            </a:r>
          </a:p>
        </p:txBody>
      </p:sp>
      <p:sp>
        <p:nvSpPr>
          <p:cNvPr id="11" name="TextBox 10"/>
          <p:cNvSpPr txBox="1"/>
          <p:nvPr/>
        </p:nvSpPr>
        <p:spPr>
          <a:xfrm>
            <a:off x="1343026" y="4383748"/>
            <a:ext cx="7696200" cy="2308324"/>
          </a:xfrm>
          <a:prstGeom prst="rect">
            <a:avLst/>
          </a:prstGeom>
          <a:noFill/>
        </p:spPr>
        <p:txBody>
          <a:bodyPr wrap="square" rtlCol="0">
            <a:spAutoFit/>
          </a:bodyPr>
          <a:lstStyle/>
          <a:p>
            <a:pPr marL="274320" lvl="0" indent="-274320">
              <a:spcBef>
                <a:spcPct val="20000"/>
              </a:spcBef>
              <a:buClr>
                <a:srgbClr val="31B6FD"/>
              </a:buClr>
              <a:buSzPct val="100000"/>
              <a:buFont typeface="Symbol" pitchFamily="18" charset="2"/>
              <a:buChar char=""/>
            </a:pPr>
            <a:r>
              <a:rPr lang="en-US" sz="2400" dirty="0">
                <a:solidFill>
                  <a:srgbClr val="073E87"/>
                </a:solidFill>
              </a:rPr>
              <a:t>Throughout the tutorial there will be questions to assess your comprehension of the material. Possible answers will be listed in these circles and you will click on the </a:t>
            </a:r>
            <a:r>
              <a:rPr lang="en-US" sz="2400" dirty="0" smtClean="0">
                <a:solidFill>
                  <a:srgbClr val="073E87"/>
                </a:solidFill>
              </a:rPr>
              <a:t>circle with the answer you </a:t>
            </a:r>
            <a:r>
              <a:rPr lang="en-US" sz="2400" dirty="0">
                <a:solidFill>
                  <a:srgbClr val="073E87"/>
                </a:solidFill>
              </a:rPr>
              <a:t>believe is correct to receive </a:t>
            </a:r>
            <a:r>
              <a:rPr lang="en-US" sz="2400" dirty="0" smtClean="0">
                <a:solidFill>
                  <a:srgbClr val="073E87"/>
                </a:solidFill>
              </a:rPr>
              <a:t>feedback. The feedback will slowly disappear, allowing you to answer again if you wish.</a:t>
            </a:r>
            <a:endParaRPr lang="en-US" sz="2400" dirty="0">
              <a:solidFill>
                <a:srgbClr val="073E87"/>
              </a:solidFill>
            </a:endParaRPr>
          </a:p>
        </p:txBody>
      </p:sp>
    </p:spTree>
    <p:extLst>
      <p:ext uri="{BB962C8B-B14F-4D97-AF65-F5344CB8AC3E}">
        <p14:creationId xmlns:p14="http://schemas.microsoft.com/office/powerpoint/2010/main" val="201791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362200"/>
            <a:ext cx="7408333" cy="3124200"/>
          </a:xfrm>
        </p:spPr>
        <p:txBody>
          <a:bodyPr>
            <a:normAutofit/>
          </a:bodyPr>
          <a:lstStyle/>
          <a:p>
            <a:r>
              <a:rPr lang="en-US" dirty="0" smtClean="0"/>
              <a:t>By the end of this tutorial, the learner will…</a:t>
            </a:r>
          </a:p>
          <a:p>
            <a:pPr lvl="1"/>
            <a:r>
              <a:rPr lang="en-US" sz="2400" dirty="0" smtClean="0"/>
              <a:t>Be able to define asthma</a:t>
            </a:r>
          </a:p>
          <a:p>
            <a:pPr lvl="1"/>
            <a:r>
              <a:rPr lang="en-US" sz="2400" dirty="0" smtClean="0"/>
              <a:t>Verbalize the inflammatory response that takes place during an asthma attack </a:t>
            </a:r>
          </a:p>
          <a:p>
            <a:pPr lvl="1"/>
            <a:r>
              <a:rPr lang="en-US" sz="2400" dirty="0" smtClean="0"/>
              <a:t>Identify common clinical manifestations of an asthma exacerbation</a:t>
            </a:r>
            <a:endParaRPr lang="en-US" sz="2400" dirty="0"/>
          </a:p>
        </p:txBody>
      </p:sp>
      <p:sp>
        <p:nvSpPr>
          <p:cNvPr id="2" name="Title 1"/>
          <p:cNvSpPr>
            <a:spLocks noGrp="1"/>
          </p:cNvSpPr>
          <p:nvPr>
            <p:ph type="title"/>
          </p:nvPr>
        </p:nvSpPr>
        <p:spPr/>
        <p:txBody>
          <a:bodyPr/>
          <a:lstStyle/>
          <a:p>
            <a:r>
              <a:rPr lang="en-US" dirty="0" smtClean="0"/>
              <a:t>Outcomes</a:t>
            </a:r>
            <a:endParaRPr lang="en-US" dirty="0"/>
          </a:p>
        </p:txBody>
      </p:sp>
      <p:sp>
        <p:nvSpPr>
          <p:cNvPr id="9" name="Right Arrow 8">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463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85848"/>
            <a:ext cx="8305799" cy="4495800"/>
          </a:xfrm>
        </p:spPr>
        <p:txBody>
          <a:bodyPr>
            <a:normAutofit/>
          </a:bodyPr>
          <a:lstStyle/>
          <a:p>
            <a:r>
              <a:rPr lang="en-US" dirty="0" smtClean="0"/>
              <a:t>In America, 18.7 million adults and 7.0 million children are currently living with a diagnosis of asthma (1,2)</a:t>
            </a:r>
          </a:p>
          <a:p>
            <a:r>
              <a:rPr lang="en-US" dirty="0" smtClean="0"/>
              <a:t>Asthma is a chronic inflammatory disorder of the airways, characterized by recurring episodes of airway obstruction </a:t>
            </a:r>
          </a:p>
          <a:p>
            <a:r>
              <a:rPr lang="en-US" dirty="0" smtClean="0"/>
              <a:t>Asthma can be classified as either extrinsic or </a:t>
            </a:r>
            <a:r>
              <a:rPr lang="en-US" dirty="0" smtClean="0"/>
              <a:t>intrinsic</a:t>
            </a:r>
            <a:endParaRPr lang="en-US" dirty="0" smtClean="0"/>
          </a:p>
          <a:p>
            <a:pPr lvl="1"/>
            <a:r>
              <a:rPr lang="en-US" b="1" u="sng" dirty="0" smtClean="0"/>
              <a:t>Extrinsic</a:t>
            </a:r>
            <a:r>
              <a:rPr lang="en-US" dirty="0" smtClean="0"/>
              <a:t>: an antigen or allergen, such as dust mites or animal dander, causes a hypersensitivity reaction </a:t>
            </a:r>
          </a:p>
          <a:p>
            <a:pPr lvl="1"/>
            <a:r>
              <a:rPr lang="en-US" b="1" u="sng" dirty="0" smtClean="0"/>
              <a:t>Intrinsic</a:t>
            </a:r>
            <a:r>
              <a:rPr lang="en-US" dirty="0" smtClean="0"/>
              <a:t>: reactions are triggered by many things such as respiratory tract infections, inhalation of chemicals/pollutants, cold air, exercise, reflux, etc. (3)</a:t>
            </a:r>
            <a:endParaRPr lang="en-US" dirty="0"/>
          </a:p>
          <a:p>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The Ins and Outs of Asthma</a:t>
            </a:r>
            <a:endParaRPr lang="en-US" dirty="0"/>
          </a:p>
        </p:txBody>
      </p:sp>
      <p:sp>
        <p:nvSpPr>
          <p:cNvPr id="9" name="Right Arrow 8">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403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599" cy="3124200"/>
          </a:xfrm>
        </p:spPr>
        <p:txBody>
          <a:bodyPr/>
          <a:lstStyle/>
          <a:p>
            <a:r>
              <a:rPr lang="en-US" dirty="0" smtClean="0"/>
              <a:t>Nathan</a:t>
            </a:r>
            <a:r>
              <a:rPr lang="en-US" dirty="0"/>
              <a:t> </a:t>
            </a:r>
            <a:r>
              <a:rPr lang="en-US" dirty="0" smtClean="0"/>
              <a:t>is a 10-year old boy with extrinsic asthma. He was over at his grandma’s house for Thanksgiving and was playing with </a:t>
            </a:r>
            <a:r>
              <a:rPr lang="en-US" dirty="0" err="1" smtClean="0"/>
              <a:t>Smokie</a:t>
            </a:r>
            <a:r>
              <a:rPr lang="en-US" dirty="0" smtClean="0"/>
              <a:t>, his grandma’s cat. About 15 minutes after arriving at his grandma’s house, Nathan ran to his mom because he wasn’t feeling well. His respiratory rate was elevated at 34 breaths per minute, and he began to cough, had audible wheezing, and was clearly suffering from dyspnea.</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8" name="Right Arrow 7">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287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358838"/>
            <a:ext cx="2395537" cy="230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239533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133600" y="2286001"/>
            <a:ext cx="7010400" cy="4571999"/>
          </a:xfrm>
        </p:spPr>
        <p:txBody>
          <a:bodyPr>
            <a:normAutofit/>
          </a:bodyPr>
          <a:lstStyle/>
          <a:p>
            <a:r>
              <a:rPr lang="en-US" dirty="0" smtClean="0"/>
              <a:t>The antigens from Nathan’s grandma’s cat bind to the mast cells on the mucosal surface of his airways </a:t>
            </a:r>
          </a:p>
          <a:p>
            <a:r>
              <a:rPr lang="en-US" dirty="0" smtClean="0"/>
              <a:t>Nathan’s mast cells then release chemical mediators like histamine, leukotrienes, and prostaglandins </a:t>
            </a:r>
          </a:p>
          <a:p>
            <a:pPr lvl="1"/>
            <a:r>
              <a:rPr lang="en-US" dirty="0" smtClean="0"/>
              <a:t>Histamine is among the first mediators released during Nathan’s asthma attack </a:t>
            </a:r>
          </a:p>
          <a:p>
            <a:pPr lvl="1"/>
            <a:r>
              <a:rPr lang="en-US" dirty="0" smtClean="0"/>
              <a:t>Leukotrienes cause his bronchioles to constrict </a:t>
            </a:r>
          </a:p>
          <a:p>
            <a:pPr lvl="1"/>
            <a:r>
              <a:rPr lang="en-US" dirty="0" smtClean="0"/>
              <a:t>Nathan’s prostaglandins enhance histamine’s inflammatory effects (3)</a:t>
            </a:r>
          </a:p>
        </p:txBody>
      </p:sp>
      <p:sp>
        <p:nvSpPr>
          <p:cNvPr id="3" name="Title 2"/>
          <p:cNvSpPr>
            <a:spLocks noGrp="1"/>
          </p:cNvSpPr>
          <p:nvPr>
            <p:ph type="title"/>
          </p:nvPr>
        </p:nvSpPr>
        <p:spPr/>
        <p:txBody>
          <a:bodyPr>
            <a:normAutofit/>
          </a:bodyPr>
          <a:lstStyle/>
          <a:p>
            <a:r>
              <a:rPr lang="en-US" dirty="0"/>
              <a:t>A</a:t>
            </a:r>
            <a:r>
              <a:rPr lang="en-US" dirty="0" smtClean="0"/>
              <a:t>cute-phase </a:t>
            </a:r>
            <a:r>
              <a:rPr lang="en-US" dirty="0"/>
              <a:t>R</a:t>
            </a:r>
            <a:r>
              <a:rPr lang="en-US" dirty="0" smtClean="0"/>
              <a:t>esponse</a:t>
            </a:r>
            <a:endParaRPr lang="en-US" dirty="0"/>
          </a:p>
        </p:txBody>
      </p:sp>
      <p:sp>
        <p:nvSpPr>
          <p:cNvPr id="8" name="Right Arrow 7">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3518416"/>
            <a:ext cx="609600" cy="369332"/>
          </a:xfrm>
          <a:prstGeom prst="rect">
            <a:avLst/>
          </a:prstGeom>
          <a:noFill/>
        </p:spPr>
        <p:txBody>
          <a:bodyPr wrap="square" rtlCol="0">
            <a:spAutoFit/>
          </a:bodyPr>
          <a:lstStyle/>
          <a:p>
            <a:r>
              <a:rPr lang="en-US" dirty="0" smtClean="0">
                <a:solidFill>
                  <a:schemeClr val="tx2"/>
                </a:solidFill>
              </a:rPr>
              <a:t>(4)</a:t>
            </a:r>
            <a:endParaRPr lang="en-US" dirty="0">
              <a:solidFill>
                <a:schemeClr val="tx2"/>
              </a:solidFill>
            </a:endParaRPr>
          </a:p>
        </p:txBody>
      </p:sp>
      <p:sp>
        <p:nvSpPr>
          <p:cNvPr id="10" name="TextBox 9"/>
          <p:cNvSpPr txBox="1"/>
          <p:nvPr/>
        </p:nvSpPr>
        <p:spPr>
          <a:xfrm>
            <a:off x="381000" y="6139934"/>
            <a:ext cx="609600" cy="369332"/>
          </a:xfrm>
          <a:prstGeom prst="rect">
            <a:avLst/>
          </a:prstGeom>
          <a:noFill/>
        </p:spPr>
        <p:txBody>
          <a:bodyPr wrap="square" rtlCol="0">
            <a:spAutoFit/>
          </a:bodyPr>
          <a:lstStyle/>
          <a:p>
            <a:r>
              <a:rPr lang="en-US" dirty="0" smtClean="0">
                <a:solidFill>
                  <a:schemeClr val="tx2"/>
                </a:solidFill>
              </a:rPr>
              <a:t>(4)</a:t>
            </a:r>
            <a:endParaRPr lang="en-US" dirty="0">
              <a:solidFill>
                <a:schemeClr val="tx2"/>
              </a:solidFill>
            </a:endParaRPr>
          </a:p>
        </p:txBody>
      </p:sp>
    </p:spTree>
    <p:extLst>
      <p:ext uri="{BB962C8B-B14F-4D97-AF65-F5344CB8AC3E}">
        <p14:creationId xmlns:p14="http://schemas.microsoft.com/office/powerpoint/2010/main" val="244539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34996"/>
            <a:ext cx="8153400" cy="4303954"/>
          </a:xfrm>
        </p:spPr>
        <p:txBody>
          <a:bodyPr>
            <a:normAutofit fontScale="92500" lnSpcReduction="20000"/>
          </a:bodyPr>
          <a:lstStyle/>
          <a:p>
            <a:r>
              <a:rPr lang="en-US" sz="2600" dirty="0"/>
              <a:t>His chemical mediators </a:t>
            </a:r>
            <a:r>
              <a:rPr lang="en-US" sz="2600" dirty="0" smtClean="0"/>
              <a:t>are then guilty of penetrating </a:t>
            </a:r>
            <a:r>
              <a:rPr lang="en-US" sz="2600" dirty="0"/>
              <a:t>his inflammatory cells </a:t>
            </a:r>
          </a:p>
          <a:p>
            <a:r>
              <a:rPr lang="en-US" sz="2600" dirty="0"/>
              <a:t>Once infiltrated, his inflammatory cells release other inflammatory mediators such as interleukin </a:t>
            </a:r>
            <a:r>
              <a:rPr lang="en-US" sz="2600" dirty="0" smtClean="0"/>
              <a:t>4 (IL-4), </a:t>
            </a:r>
            <a:r>
              <a:rPr lang="en-US" sz="2600" dirty="0"/>
              <a:t>interleukin </a:t>
            </a:r>
            <a:r>
              <a:rPr lang="en-US" sz="2600" dirty="0" smtClean="0"/>
              <a:t>5 (IL-5), </a:t>
            </a:r>
            <a:r>
              <a:rPr lang="en-US" sz="2600" dirty="0"/>
              <a:t>tumor necrosis </a:t>
            </a:r>
            <a:r>
              <a:rPr lang="en-US" sz="2600" dirty="0" smtClean="0"/>
              <a:t>factor (TNF), </a:t>
            </a:r>
            <a:r>
              <a:rPr lang="en-US" sz="2600" dirty="0"/>
              <a:t>and cytokines </a:t>
            </a:r>
          </a:p>
          <a:p>
            <a:pPr lvl="1"/>
            <a:r>
              <a:rPr lang="en-US" sz="2600" dirty="0"/>
              <a:t>IL-4  activates B cells and </a:t>
            </a:r>
            <a:r>
              <a:rPr lang="en-US" sz="2600" dirty="0" err="1"/>
              <a:t>eosinophils</a:t>
            </a:r>
            <a:r>
              <a:rPr lang="en-US" sz="2600" dirty="0"/>
              <a:t> </a:t>
            </a:r>
          </a:p>
          <a:p>
            <a:pPr lvl="1"/>
            <a:r>
              <a:rPr lang="en-US" sz="2600" dirty="0"/>
              <a:t>IL-5 is responsible for eosinophil growth and development </a:t>
            </a:r>
          </a:p>
          <a:p>
            <a:pPr lvl="1"/>
            <a:r>
              <a:rPr lang="en-US" sz="2600" dirty="0"/>
              <a:t>TNF exaggerates airway inflammation and activates inflammatory cells </a:t>
            </a:r>
            <a:endParaRPr lang="en-US" sz="2600" dirty="0" smtClean="0"/>
          </a:p>
          <a:p>
            <a:pPr lvl="1"/>
            <a:r>
              <a:rPr lang="en-US" sz="2600" dirty="0" smtClean="0"/>
              <a:t>Cytokines are chemical messengers that affect other immune </a:t>
            </a:r>
            <a:r>
              <a:rPr lang="en-US" sz="2600" dirty="0" smtClean="0"/>
              <a:t>cells (3)</a:t>
            </a:r>
            <a:endParaRPr lang="en-US" sz="2600" dirty="0"/>
          </a:p>
          <a:p>
            <a:endParaRPr lang="en-US" dirty="0"/>
          </a:p>
        </p:txBody>
      </p:sp>
      <p:sp>
        <p:nvSpPr>
          <p:cNvPr id="3" name="Title 2"/>
          <p:cNvSpPr>
            <a:spLocks noGrp="1"/>
          </p:cNvSpPr>
          <p:nvPr>
            <p:ph type="title"/>
          </p:nvPr>
        </p:nvSpPr>
        <p:spPr/>
        <p:txBody>
          <a:bodyPr>
            <a:normAutofit/>
          </a:bodyPr>
          <a:lstStyle/>
          <a:p>
            <a:r>
              <a:rPr lang="en-US" dirty="0"/>
              <a:t>A</a:t>
            </a:r>
            <a:r>
              <a:rPr lang="en-US" dirty="0" smtClean="0"/>
              <a:t>cute-phase Response</a:t>
            </a:r>
            <a:endParaRPr lang="en-US" dirty="0"/>
          </a:p>
        </p:txBody>
      </p:sp>
      <p:sp>
        <p:nvSpPr>
          <p:cNvPr id="8" name="Right Arrow 7">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305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Asthma Check-Up!</a:t>
            </a:r>
            <a:endParaRPr lang="en-US" dirty="0"/>
          </a:p>
        </p:txBody>
      </p:sp>
      <p:sp>
        <p:nvSpPr>
          <p:cNvPr id="7" name="Rounded Rectangle 6"/>
          <p:cNvSpPr/>
          <p:nvPr/>
        </p:nvSpPr>
        <p:spPr>
          <a:xfrm>
            <a:off x="152400" y="144780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2400" y="2578608"/>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2400" y="3758184"/>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2400" y="493776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8496" y="6159246"/>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erge 12"/>
          <p:cNvSpPr/>
          <p:nvPr/>
        </p:nvSpPr>
        <p:spPr>
          <a:xfrm>
            <a:off x="1295400" y="2112264"/>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erge 13"/>
          <p:cNvSpPr/>
          <p:nvPr/>
        </p:nvSpPr>
        <p:spPr>
          <a:xfrm>
            <a:off x="1301496" y="3212988"/>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erge 14"/>
          <p:cNvSpPr/>
          <p:nvPr/>
        </p:nvSpPr>
        <p:spPr>
          <a:xfrm>
            <a:off x="1295400" y="4443469"/>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erge 15"/>
          <p:cNvSpPr/>
          <p:nvPr/>
        </p:nvSpPr>
        <p:spPr>
          <a:xfrm>
            <a:off x="1284732" y="5631180"/>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419600" y="2820769"/>
            <a:ext cx="3276600" cy="830997"/>
          </a:xfrm>
          <a:prstGeom prst="rect">
            <a:avLst/>
          </a:prstGeom>
          <a:noFill/>
        </p:spPr>
        <p:txBody>
          <a:bodyPr wrap="square" rtlCol="0">
            <a:spAutoFit/>
          </a:bodyPr>
          <a:lstStyle/>
          <a:p>
            <a:pPr algn="ctr"/>
            <a:r>
              <a:rPr lang="en-US" sz="2400" dirty="0" smtClean="0">
                <a:solidFill>
                  <a:schemeClr val="tx2"/>
                </a:solidFill>
              </a:rPr>
              <a:t>What is the first step in an asthma attack?</a:t>
            </a:r>
            <a:endParaRPr lang="en-US" sz="2400" dirty="0">
              <a:solidFill>
                <a:schemeClr val="tx2"/>
              </a:solidFill>
            </a:endParaRPr>
          </a:p>
        </p:txBody>
      </p:sp>
      <p:sp>
        <p:nvSpPr>
          <p:cNvPr id="19" name="Oval 18"/>
          <p:cNvSpPr/>
          <p:nvPr/>
        </p:nvSpPr>
        <p:spPr>
          <a:xfrm>
            <a:off x="4114800" y="4046601"/>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24600" y="5516386"/>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14800" y="5516386"/>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324600" y="4046601"/>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629400" y="4437135"/>
            <a:ext cx="1143000" cy="369332"/>
          </a:xfrm>
          <a:prstGeom prst="rect">
            <a:avLst/>
          </a:prstGeom>
          <a:noFill/>
        </p:spPr>
        <p:txBody>
          <a:bodyPr wrap="square" rtlCol="0">
            <a:spAutoFit/>
          </a:bodyPr>
          <a:lstStyle/>
          <a:p>
            <a:r>
              <a:rPr lang="en-US" dirty="0">
                <a:solidFill>
                  <a:schemeClr val="tx2"/>
                </a:solidFill>
              </a:rPr>
              <a:t>A</a:t>
            </a:r>
            <a:r>
              <a:rPr lang="en-US" dirty="0" smtClean="0">
                <a:solidFill>
                  <a:schemeClr val="tx2"/>
                </a:solidFill>
              </a:rPr>
              <a:t>llergen</a:t>
            </a:r>
            <a:endParaRPr lang="en-US" dirty="0">
              <a:solidFill>
                <a:schemeClr val="tx2"/>
              </a:solidFill>
            </a:endParaRPr>
          </a:p>
        </p:txBody>
      </p:sp>
      <p:sp>
        <p:nvSpPr>
          <p:cNvPr id="25" name="TextBox 24"/>
          <p:cNvSpPr txBox="1"/>
          <p:nvPr/>
        </p:nvSpPr>
        <p:spPr>
          <a:xfrm>
            <a:off x="4171950" y="5779615"/>
            <a:ext cx="1524000" cy="646331"/>
          </a:xfrm>
          <a:prstGeom prst="rect">
            <a:avLst/>
          </a:prstGeom>
          <a:noFill/>
        </p:spPr>
        <p:txBody>
          <a:bodyPr wrap="square" rtlCol="0">
            <a:spAutoFit/>
          </a:bodyPr>
          <a:lstStyle/>
          <a:p>
            <a:pPr algn="ctr"/>
            <a:r>
              <a:rPr lang="en-US" dirty="0" smtClean="0">
                <a:solidFill>
                  <a:schemeClr val="tx2"/>
                </a:solidFill>
              </a:rPr>
              <a:t>Inflammatory</a:t>
            </a:r>
          </a:p>
          <a:p>
            <a:pPr algn="ctr"/>
            <a:r>
              <a:rPr lang="en-US" dirty="0" smtClean="0">
                <a:solidFill>
                  <a:schemeClr val="tx2"/>
                </a:solidFill>
              </a:rPr>
              <a:t>cells</a:t>
            </a:r>
            <a:endParaRPr lang="en-US" dirty="0">
              <a:solidFill>
                <a:schemeClr val="tx2"/>
              </a:solidFill>
            </a:endParaRPr>
          </a:p>
        </p:txBody>
      </p:sp>
      <p:sp>
        <p:nvSpPr>
          <p:cNvPr id="27" name="TextBox 26"/>
          <p:cNvSpPr txBox="1"/>
          <p:nvPr/>
        </p:nvSpPr>
        <p:spPr>
          <a:xfrm>
            <a:off x="4524375" y="4291584"/>
            <a:ext cx="819150" cy="646331"/>
          </a:xfrm>
          <a:prstGeom prst="rect">
            <a:avLst/>
          </a:prstGeom>
          <a:noFill/>
        </p:spPr>
        <p:txBody>
          <a:bodyPr wrap="square" rtlCol="0">
            <a:spAutoFit/>
          </a:bodyPr>
          <a:lstStyle/>
          <a:p>
            <a:pPr algn="ctr"/>
            <a:r>
              <a:rPr lang="en-US" dirty="0" smtClean="0">
                <a:solidFill>
                  <a:schemeClr val="tx2"/>
                </a:solidFill>
              </a:rPr>
              <a:t>Mast</a:t>
            </a:r>
          </a:p>
          <a:p>
            <a:pPr algn="ctr"/>
            <a:r>
              <a:rPr lang="en-US" dirty="0" smtClean="0">
                <a:solidFill>
                  <a:schemeClr val="tx2"/>
                </a:solidFill>
              </a:rPr>
              <a:t>cells</a:t>
            </a:r>
            <a:endParaRPr lang="en-US" dirty="0">
              <a:solidFill>
                <a:schemeClr val="tx2"/>
              </a:solidFill>
            </a:endParaRPr>
          </a:p>
        </p:txBody>
      </p:sp>
      <p:sp>
        <p:nvSpPr>
          <p:cNvPr id="28" name="TextBox 27"/>
          <p:cNvSpPr txBox="1"/>
          <p:nvPr/>
        </p:nvSpPr>
        <p:spPr>
          <a:xfrm>
            <a:off x="6457950" y="5816608"/>
            <a:ext cx="1371600" cy="646331"/>
          </a:xfrm>
          <a:prstGeom prst="rect">
            <a:avLst/>
          </a:prstGeom>
          <a:noFill/>
        </p:spPr>
        <p:txBody>
          <a:bodyPr wrap="square" rtlCol="0">
            <a:spAutoFit/>
          </a:bodyPr>
          <a:lstStyle/>
          <a:p>
            <a:pPr algn="ctr"/>
            <a:r>
              <a:rPr lang="en-US" dirty="0" smtClean="0">
                <a:solidFill>
                  <a:schemeClr val="tx2"/>
                </a:solidFill>
              </a:rPr>
              <a:t>Chemical</a:t>
            </a:r>
          </a:p>
          <a:p>
            <a:pPr algn="ctr"/>
            <a:r>
              <a:rPr lang="en-US" dirty="0" smtClean="0">
                <a:solidFill>
                  <a:schemeClr val="tx2"/>
                </a:solidFill>
              </a:rPr>
              <a:t>mediators</a:t>
            </a:r>
            <a:endParaRPr lang="en-US" dirty="0">
              <a:solidFill>
                <a:schemeClr val="tx2"/>
              </a:solidFill>
            </a:endParaRPr>
          </a:p>
        </p:txBody>
      </p:sp>
      <p:sp>
        <p:nvSpPr>
          <p:cNvPr id="29" name="TextBox 28"/>
          <p:cNvSpPr txBox="1"/>
          <p:nvPr/>
        </p:nvSpPr>
        <p:spPr>
          <a:xfrm>
            <a:off x="3657600" y="1437501"/>
            <a:ext cx="5029200" cy="923330"/>
          </a:xfrm>
          <a:prstGeom prst="rect">
            <a:avLst/>
          </a:prstGeom>
          <a:noFill/>
        </p:spPr>
        <p:txBody>
          <a:bodyPr wrap="square" rtlCol="0">
            <a:spAutoFit/>
          </a:bodyPr>
          <a:lstStyle/>
          <a:p>
            <a:r>
              <a:rPr lang="en-US" dirty="0" smtClean="0">
                <a:solidFill>
                  <a:schemeClr val="tx2"/>
                </a:solidFill>
              </a:rPr>
              <a:t>Correct! In order for an asthma attack to be initiated, there has to be an allergen to trigger the inflammatory response.</a:t>
            </a:r>
            <a:endParaRPr lang="en-US" dirty="0">
              <a:solidFill>
                <a:schemeClr val="tx2"/>
              </a:solidFill>
            </a:endParaRPr>
          </a:p>
        </p:txBody>
      </p:sp>
      <p:sp>
        <p:nvSpPr>
          <p:cNvPr id="30" name="TextBox 29"/>
          <p:cNvSpPr txBox="1"/>
          <p:nvPr/>
        </p:nvSpPr>
        <p:spPr>
          <a:xfrm>
            <a:off x="3810000" y="1529834"/>
            <a:ext cx="5029200" cy="646331"/>
          </a:xfrm>
          <a:prstGeom prst="rect">
            <a:avLst/>
          </a:prstGeom>
          <a:noFill/>
        </p:spPr>
        <p:txBody>
          <a:bodyPr wrap="square" rtlCol="0">
            <a:spAutoFit/>
          </a:bodyPr>
          <a:lstStyle/>
          <a:p>
            <a:r>
              <a:rPr lang="en-US" dirty="0" smtClean="0">
                <a:solidFill>
                  <a:schemeClr val="tx2"/>
                </a:solidFill>
              </a:rPr>
              <a:t>Mast cells have an early role in an asthma attack but they’re not quite the first step…try again!</a:t>
            </a:r>
            <a:endParaRPr lang="en-US" dirty="0">
              <a:solidFill>
                <a:schemeClr val="tx2"/>
              </a:solidFill>
            </a:endParaRPr>
          </a:p>
        </p:txBody>
      </p:sp>
      <p:sp>
        <p:nvSpPr>
          <p:cNvPr id="31" name="TextBox 30"/>
          <p:cNvSpPr txBox="1"/>
          <p:nvPr/>
        </p:nvSpPr>
        <p:spPr>
          <a:xfrm>
            <a:off x="3810000" y="1417460"/>
            <a:ext cx="4676775" cy="923330"/>
          </a:xfrm>
          <a:prstGeom prst="rect">
            <a:avLst/>
          </a:prstGeom>
          <a:noFill/>
        </p:spPr>
        <p:txBody>
          <a:bodyPr wrap="square" rtlCol="0">
            <a:spAutoFit/>
          </a:bodyPr>
          <a:lstStyle/>
          <a:p>
            <a:r>
              <a:rPr lang="en-US" dirty="0" smtClean="0">
                <a:solidFill>
                  <a:schemeClr val="tx2"/>
                </a:solidFill>
              </a:rPr>
              <a:t>Inflammatory cells are definitely important during an asthma attack but they are initiated in response to something else…try again!</a:t>
            </a:r>
            <a:endParaRPr lang="en-US" dirty="0">
              <a:solidFill>
                <a:schemeClr val="tx2"/>
              </a:solidFill>
            </a:endParaRPr>
          </a:p>
        </p:txBody>
      </p:sp>
      <p:sp>
        <p:nvSpPr>
          <p:cNvPr id="32" name="TextBox 31"/>
          <p:cNvSpPr txBox="1"/>
          <p:nvPr/>
        </p:nvSpPr>
        <p:spPr>
          <a:xfrm>
            <a:off x="3810000" y="1437501"/>
            <a:ext cx="4724400" cy="923330"/>
          </a:xfrm>
          <a:prstGeom prst="rect">
            <a:avLst/>
          </a:prstGeom>
          <a:noFill/>
        </p:spPr>
        <p:txBody>
          <a:bodyPr wrap="square" rtlCol="0">
            <a:spAutoFit/>
          </a:bodyPr>
          <a:lstStyle/>
          <a:p>
            <a:r>
              <a:rPr lang="en-US" dirty="0" smtClean="0">
                <a:solidFill>
                  <a:schemeClr val="tx2"/>
                </a:solidFill>
              </a:rPr>
              <a:t>Chemical mediators are an important part of the inflammatory response but they aren’t the first step…try again!</a:t>
            </a:r>
            <a:endParaRPr lang="en-US" dirty="0">
              <a:solidFill>
                <a:schemeClr val="tx2"/>
              </a:solidFill>
            </a:endParaRPr>
          </a:p>
        </p:txBody>
      </p:sp>
      <p:sp>
        <p:nvSpPr>
          <p:cNvPr id="33" name="TextBox 32"/>
          <p:cNvSpPr txBox="1"/>
          <p:nvPr/>
        </p:nvSpPr>
        <p:spPr>
          <a:xfrm>
            <a:off x="958596" y="1529834"/>
            <a:ext cx="1143000" cy="369332"/>
          </a:xfrm>
          <a:prstGeom prst="rect">
            <a:avLst/>
          </a:prstGeom>
          <a:noFill/>
        </p:spPr>
        <p:txBody>
          <a:bodyPr wrap="square" rtlCol="0">
            <a:spAutoFit/>
          </a:bodyPr>
          <a:lstStyle/>
          <a:p>
            <a:r>
              <a:rPr lang="en-US" dirty="0" smtClean="0">
                <a:solidFill>
                  <a:schemeClr val="tx2"/>
                </a:solidFill>
              </a:rPr>
              <a:t>Allergen</a:t>
            </a:r>
            <a:endParaRPr lang="en-US" dirty="0">
              <a:solidFill>
                <a:schemeClr val="tx2"/>
              </a:solidFill>
            </a:endParaRPr>
          </a:p>
        </p:txBody>
      </p:sp>
      <p:sp>
        <p:nvSpPr>
          <p:cNvPr id="2" name="Right Arrow 1">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190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0" end="0"/>
                                            </p:txEl>
                                          </p:spTgt>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nodeType="afterEffect">
                                  <p:stCondLst>
                                    <p:cond delay="5000"/>
                                  </p:stCondLst>
                                  <p:childTnLst>
                                    <p:animEffect transition="out" filter="fade">
                                      <p:cBhvr>
                                        <p:cTn id="11" dur="1000"/>
                                        <p:tgtEl>
                                          <p:spTgt spid="29">
                                            <p:txEl>
                                              <p:pRg st="0" end="0"/>
                                            </p:txEl>
                                          </p:spTgt>
                                        </p:tgtEl>
                                      </p:cBhvr>
                                    </p:animEffect>
                                    <p:set>
                                      <p:cBhvr>
                                        <p:cTn id="12" dur="1" fill="hold">
                                          <p:stCondLst>
                                            <p:cond delay="999"/>
                                          </p:stCondLst>
                                        </p:cTn>
                                        <p:tgtEl>
                                          <p:spTgt spid="29">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childTnLst>
                                </p:cTn>
                              </p:par>
                            </p:childTnLst>
                          </p:cTn>
                        </p:par>
                        <p:par>
                          <p:cTn id="18" fill="hold">
                            <p:stCondLst>
                              <p:cond delay="0"/>
                            </p:stCondLst>
                            <p:childTnLst>
                              <p:par>
                                <p:cTn id="19" presetID="10" presetClass="exit" presetSubtype="0" fill="hold" nodeType="afterEffect">
                                  <p:stCondLst>
                                    <p:cond delay="5000"/>
                                  </p:stCondLst>
                                  <p:childTnLst>
                                    <p:animEffect transition="out" filter="fade">
                                      <p:cBhvr>
                                        <p:cTn id="20" dur="1000"/>
                                        <p:tgtEl>
                                          <p:spTgt spid="32">
                                            <p:txEl>
                                              <p:pRg st="0" end="0"/>
                                            </p:txEl>
                                          </p:spTgt>
                                        </p:tgtEl>
                                      </p:cBhvr>
                                    </p:animEffect>
                                    <p:set>
                                      <p:cBhvr>
                                        <p:cTn id="21" dur="1" fill="hold">
                                          <p:stCondLst>
                                            <p:cond delay="999"/>
                                          </p:stCondLst>
                                        </p:cTn>
                                        <p:tgtEl>
                                          <p:spTgt spid="32">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2" restart="whenNotActive" fill="hold" evtFilter="cancelBubble" nodeType="interactiveSeq">
                <p:stCondLst>
                  <p:cond evt="onClick" delay="0">
                    <p:tgtEl>
                      <p:spTgt spid="2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childTnLst>
                                </p:cTn>
                              </p:par>
                            </p:childTnLst>
                          </p:cTn>
                        </p:par>
                        <p:par>
                          <p:cTn id="27" fill="hold">
                            <p:stCondLst>
                              <p:cond delay="0"/>
                            </p:stCondLst>
                            <p:childTnLst>
                              <p:par>
                                <p:cTn id="28" presetID="10" presetClass="exit" presetSubtype="0" fill="hold" nodeType="afterEffect">
                                  <p:stCondLst>
                                    <p:cond delay="5000"/>
                                  </p:stCondLst>
                                  <p:childTnLst>
                                    <p:animEffect transition="out" filter="fade">
                                      <p:cBhvr>
                                        <p:cTn id="29" dur="1000"/>
                                        <p:tgtEl>
                                          <p:spTgt spid="30">
                                            <p:txEl>
                                              <p:pRg st="0" end="0"/>
                                            </p:txEl>
                                          </p:spTgt>
                                        </p:tgtEl>
                                      </p:cBhvr>
                                    </p:animEffect>
                                    <p:set>
                                      <p:cBhvr>
                                        <p:cTn id="30" dur="1" fill="hold">
                                          <p:stCondLst>
                                            <p:cond delay="999"/>
                                          </p:stCondLst>
                                        </p:cTn>
                                        <p:tgtEl>
                                          <p:spTgt spid="30">
                                            <p:txEl>
                                              <p:pRg st="0" end="0"/>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0"/>
                            </p:stCondLst>
                            <p:childTnLst>
                              <p:par>
                                <p:cTn id="37" presetID="10" presetClass="exit" presetSubtype="0" fill="hold" nodeType="afterEffect">
                                  <p:stCondLst>
                                    <p:cond delay="5000"/>
                                  </p:stCondLst>
                                  <p:childTnLst>
                                    <p:animEffect transition="out" filter="fade">
                                      <p:cBhvr>
                                        <p:cTn id="38" dur="1000"/>
                                        <p:tgtEl>
                                          <p:spTgt spid="31">
                                            <p:txEl>
                                              <p:pRg st="0" end="0"/>
                                            </p:txEl>
                                          </p:spTgt>
                                        </p:tgtEl>
                                      </p:cBhvr>
                                    </p:animEffect>
                                    <p:set>
                                      <p:cBhvr>
                                        <p:cTn id="39" dur="1" fill="hold">
                                          <p:stCondLst>
                                            <p:cond delay="999"/>
                                          </p:stCondLst>
                                        </p:cTn>
                                        <p:tgtEl>
                                          <p:spTgt spid="31">
                                            <p:txEl>
                                              <p:pRg st="0" end="0"/>
                                            </p:txEl>
                                          </p:spTgt>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6324600" y="551465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33850" y="5471160"/>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Asthma Check-Up!</a:t>
            </a:r>
            <a:endParaRPr lang="en-US" dirty="0"/>
          </a:p>
        </p:txBody>
      </p:sp>
      <p:sp>
        <p:nvSpPr>
          <p:cNvPr id="4" name="Rounded Rectangle 3"/>
          <p:cNvSpPr/>
          <p:nvPr/>
        </p:nvSpPr>
        <p:spPr>
          <a:xfrm>
            <a:off x="152400" y="144780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1732" y="2578608"/>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3758184"/>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2400" y="493776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1295400" y="2112264"/>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erge 8"/>
          <p:cNvSpPr/>
          <p:nvPr/>
        </p:nvSpPr>
        <p:spPr>
          <a:xfrm>
            <a:off x="1301496" y="3212988"/>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erge 9"/>
          <p:cNvSpPr/>
          <p:nvPr/>
        </p:nvSpPr>
        <p:spPr>
          <a:xfrm>
            <a:off x="1295400" y="4443469"/>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erge 10"/>
          <p:cNvSpPr/>
          <p:nvPr/>
        </p:nvSpPr>
        <p:spPr>
          <a:xfrm>
            <a:off x="1284732" y="5631180"/>
            <a:ext cx="228600" cy="382524"/>
          </a:xfrm>
          <a:prstGeom prst="flowChartMer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8596" y="1529834"/>
            <a:ext cx="1143000" cy="369332"/>
          </a:xfrm>
          <a:prstGeom prst="rect">
            <a:avLst/>
          </a:prstGeom>
          <a:noFill/>
        </p:spPr>
        <p:txBody>
          <a:bodyPr wrap="square" rtlCol="0">
            <a:spAutoFit/>
          </a:bodyPr>
          <a:lstStyle/>
          <a:p>
            <a:r>
              <a:rPr lang="en-US" dirty="0" smtClean="0">
                <a:solidFill>
                  <a:schemeClr val="tx2"/>
                </a:solidFill>
              </a:rPr>
              <a:t>Allergen</a:t>
            </a:r>
            <a:endParaRPr lang="en-US" dirty="0">
              <a:solidFill>
                <a:schemeClr val="tx2"/>
              </a:solidFill>
            </a:endParaRPr>
          </a:p>
        </p:txBody>
      </p:sp>
      <p:sp>
        <p:nvSpPr>
          <p:cNvPr id="13" name="Rounded Rectangle 12"/>
          <p:cNvSpPr/>
          <p:nvPr/>
        </p:nvSpPr>
        <p:spPr>
          <a:xfrm>
            <a:off x="141732" y="6115050"/>
            <a:ext cx="2514600" cy="533400"/>
          </a:xfrm>
          <a:prstGeom prst="roundRect">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14800" y="4046601"/>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324600" y="4046601"/>
            <a:ext cx="1638300" cy="1176260"/>
          </a:xfrm>
          <a:prstGeom prst="ellips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05600" y="4437135"/>
            <a:ext cx="914400" cy="369332"/>
          </a:xfrm>
          <a:prstGeom prst="rect">
            <a:avLst/>
          </a:prstGeom>
          <a:noFill/>
        </p:spPr>
        <p:txBody>
          <a:bodyPr wrap="square" rtlCol="0">
            <a:spAutoFit/>
          </a:bodyPr>
          <a:lstStyle/>
          <a:p>
            <a:r>
              <a:rPr lang="en-US" dirty="0" smtClean="0">
                <a:solidFill>
                  <a:schemeClr val="tx2"/>
                </a:solidFill>
              </a:rPr>
              <a:t>B cells</a:t>
            </a:r>
            <a:endParaRPr lang="en-US" dirty="0">
              <a:solidFill>
                <a:schemeClr val="tx2"/>
              </a:solidFill>
            </a:endParaRPr>
          </a:p>
        </p:txBody>
      </p:sp>
      <p:sp>
        <p:nvSpPr>
          <p:cNvPr id="17" name="TextBox 16"/>
          <p:cNvSpPr txBox="1"/>
          <p:nvPr/>
        </p:nvSpPr>
        <p:spPr>
          <a:xfrm>
            <a:off x="4191000" y="5874624"/>
            <a:ext cx="1524000" cy="369332"/>
          </a:xfrm>
          <a:prstGeom prst="rect">
            <a:avLst/>
          </a:prstGeom>
          <a:noFill/>
        </p:spPr>
        <p:txBody>
          <a:bodyPr wrap="square" rtlCol="0">
            <a:spAutoFit/>
          </a:bodyPr>
          <a:lstStyle/>
          <a:p>
            <a:pPr algn="ctr"/>
            <a:r>
              <a:rPr lang="en-US" dirty="0" smtClean="0">
                <a:solidFill>
                  <a:schemeClr val="tx2"/>
                </a:solidFill>
              </a:rPr>
              <a:t>Neutrophils</a:t>
            </a:r>
            <a:endParaRPr lang="en-US" dirty="0">
              <a:solidFill>
                <a:schemeClr val="tx2"/>
              </a:solidFill>
            </a:endParaRPr>
          </a:p>
        </p:txBody>
      </p:sp>
      <p:sp>
        <p:nvSpPr>
          <p:cNvPr id="18" name="TextBox 17"/>
          <p:cNvSpPr txBox="1"/>
          <p:nvPr/>
        </p:nvSpPr>
        <p:spPr>
          <a:xfrm>
            <a:off x="4524375" y="4291584"/>
            <a:ext cx="819150" cy="646331"/>
          </a:xfrm>
          <a:prstGeom prst="rect">
            <a:avLst/>
          </a:prstGeom>
          <a:noFill/>
        </p:spPr>
        <p:txBody>
          <a:bodyPr wrap="square" rtlCol="0">
            <a:spAutoFit/>
          </a:bodyPr>
          <a:lstStyle/>
          <a:p>
            <a:pPr algn="ctr"/>
            <a:r>
              <a:rPr lang="en-US" dirty="0" smtClean="0">
                <a:solidFill>
                  <a:schemeClr val="tx2"/>
                </a:solidFill>
              </a:rPr>
              <a:t>Mast</a:t>
            </a:r>
          </a:p>
          <a:p>
            <a:pPr algn="ctr"/>
            <a:r>
              <a:rPr lang="en-US" dirty="0" smtClean="0">
                <a:solidFill>
                  <a:schemeClr val="tx2"/>
                </a:solidFill>
              </a:rPr>
              <a:t>cells</a:t>
            </a:r>
            <a:endParaRPr lang="en-US" dirty="0">
              <a:solidFill>
                <a:schemeClr val="tx2"/>
              </a:solidFill>
            </a:endParaRPr>
          </a:p>
        </p:txBody>
      </p:sp>
      <p:sp>
        <p:nvSpPr>
          <p:cNvPr id="19" name="TextBox 18"/>
          <p:cNvSpPr txBox="1"/>
          <p:nvPr/>
        </p:nvSpPr>
        <p:spPr>
          <a:xfrm>
            <a:off x="6438900" y="5930384"/>
            <a:ext cx="1371600" cy="369332"/>
          </a:xfrm>
          <a:prstGeom prst="rect">
            <a:avLst/>
          </a:prstGeom>
          <a:noFill/>
        </p:spPr>
        <p:txBody>
          <a:bodyPr wrap="square" rtlCol="0">
            <a:spAutoFit/>
          </a:bodyPr>
          <a:lstStyle/>
          <a:p>
            <a:pPr algn="ctr"/>
            <a:r>
              <a:rPr lang="en-US" dirty="0" smtClean="0">
                <a:solidFill>
                  <a:schemeClr val="tx2"/>
                </a:solidFill>
              </a:rPr>
              <a:t>Eosinophils</a:t>
            </a:r>
            <a:endParaRPr lang="en-US" dirty="0">
              <a:solidFill>
                <a:schemeClr val="tx2"/>
              </a:solidFill>
            </a:endParaRPr>
          </a:p>
        </p:txBody>
      </p:sp>
      <p:sp>
        <p:nvSpPr>
          <p:cNvPr id="22" name="TextBox 21"/>
          <p:cNvSpPr txBox="1"/>
          <p:nvPr/>
        </p:nvSpPr>
        <p:spPr>
          <a:xfrm>
            <a:off x="3429000" y="2615946"/>
            <a:ext cx="5486400" cy="1200329"/>
          </a:xfrm>
          <a:prstGeom prst="rect">
            <a:avLst/>
          </a:prstGeom>
          <a:noFill/>
        </p:spPr>
        <p:txBody>
          <a:bodyPr wrap="square" rtlCol="0">
            <a:spAutoFit/>
          </a:bodyPr>
          <a:lstStyle/>
          <a:p>
            <a:pPr algn="ctr"/>
            <a:r>
              <a:rPr lang="en-US" sz="2400" dirty="0" smtClean="0">
                <a:solidFill>
                  <a:schemeClr val="tx2"/>
                </a:solidFill>
              </a:rPr>
              <a:t>After a person is exposed to an allergen, what cells of the inflammatory response come into play next?</a:t>
            </a:r>
            <a:endParaRPr lang="en-US" sz="2400" dirty="0">
              <a:solidFill>
                <a:schemeClr val="tx2"/>
              </a:solidFill>
            </a:endParaRPr>
          </a:p>
        </p:txBody>
      </p:sp>
      <p:sp>
        <p:nvSpPr>
          <p:cNvPr id="23" name="TextBox 22"/>
          <p:cNvSpPr txBox="1"/>
          <p:nvPr/>
        </p:nvSpPr>
        <p:spPr>
          <a:xfrm>
            <a:off x="844296" y="2660642"/>
            <a:ext cx="1143000" cy="369332"/>
          </a:xfrm>
          <a:prstGeom prst="rect">
            <a:avLst/>
          </a:prstGeom>
          <a:noFill/>
        </p:spPr>
        <p:txBody>
          <a:bodyPr wrap="square" rtlCol="0">
            <a:spAutoFit/>
          </a:bodyPr>
          <a:lstStyle/>
          <a:p>
            <a:r>
              <a:rPr lang="en-US" dirty="0" smtClean="0">
                <a:solidFill>
                  <a:schemeClr val="tx2"/>
                </a:solidFill>
              </a:rPr>
              <a:t>Mast cells</a:t>
            </a:r>
            <a:endParaRPr lang="en-US" dirty="0">
              <a:solidFill>
                <a:schemeClr val="tx2"/>
              </a:solidFill>
            </a:endParaRPr>
          </a:p>
        </p:txBody>
      </p:sp>
      <p:sp>
        <p:nvSpPr>
          <p:cNvPr id="24" name="TextBox 23"/>
          <p:cNvSpPr txBox="1"/>
          <p:nvPr/>
        </p:nvSpPr>
        <p:spPr>
          <a:xfrm>
            <a:off x="3657600" y="1529834"/>
            <a:ext cx="4953000" cy="923330"/>
          </a:xfrm>
          <a:prstGeom prst="rect">
            <a:avLst/>
          </a:prstGeom>
          <a:noFill/>
        </p:spPr>
        <p:txBody>
          <a:bodyPr wrap="square" rtlCol="0">
            <a:spAutoFit/>
          </a:bodyPr>
          <a:lstStyle/>
          <a:p>
            <a:r>
              <a:rPr lang="en-US" dirty="0" smtClean="0">
                <a:solidFill>
                  <a:schemeClr val="tx2"/>
                </a:solidFill>
              </a:rPr>
              <a:t>Correct! Mast cells are already presensitized from previous exposure to the same allergen and are the first line of defense in an asthma attack.</a:t>
            </a:r>
            <a:endParaRPr lang="en-US" dirty="0">
              <a:solidFill>
                <a:schemeClr val="tx2"/>
              </a:solidFill>
            </a:endParaRPr>
          </a:p>
        </p:txBody>
      </p:sp>
      <p:sp>
        <p:nvSpPr>
          <p:cNvPr id="2" name="TextBox 1"/>
          <p:cNvSpPr txBox="1"/>
          <p:nvPr/>
        </p:nvSpPr>
        <p:spPr>
          <a:xfrm>
            <a:off x="3771900" y="1478229"/>
            <a:ext cx="5105400" cy="923330"/>
          </a:xfrm>
          <a:prstGeom prst="rect">
            <a:avLst/>
          </a:prstGeom>
          <a:noFill/>
        </p:spPr>
        <p:txBody>
          <a:bodyPr wrap="square" rtlCol="0">
            <a:spAutoFit/>
          </a:bodyPr>
          <a:lstStyle/>
          <a:p>
            <a:r>
              <a:rPr lang="en-US" dirty="0" smtClean="0">
                <a:solidFill>
                  <a:schemeClr val="tx2"/>
                </a:solidFill>
              </a:rPr>
              <a:t>B cells are important in the inflammatory response but they aren’t directly activated by the allergen…try again!</a:t>
            </a:r>
            <a:endParaRPr lang="en-US" dirty="0">
              <a:solidFill>
                <a:schemeClr val="tx2"/>
              </a:solidFill>
            </a:endParaRPr>
          </a:p>
        </p:txBody>
      </p:sp>
      <p:sp>
        <p:nvSpPr>
          <p:cNvPr id="25" name="TextBox 24"/>
          <p:cNvSpPr txBox="1"/>
          <p:nvPr/>
        </p:nvSpPr>
        <p:spPr>
          <a:xfrm>
            <a:off x="3657600" y="1519535"/>
            <a:ext cx="5257800" cy="923330"/>
          </a:xfrm>
          <a:prstGeom prst="rect">
            <a:avLst/>
          </a:prstGeom>
          <a:noFill/>
        </p:spPr>
        <p:txBody>
          <a:bodyPr wrap="square" rtlCol="0">
            <a:spAutoFit/>
          </a:bodyPr>
          <a:lstStyle/>
          <a:p>
            <a:r>
              <a:rPr lang="en-US" dirty="0" err="1" smtClean="0">
                <a:solidFill>
                  <a:schemeClr val="tx2"/>
                </a:solidFill>
              </a:rPr>
              <a:t>Eosinophils</a:t>
            </a:r>
            <a:r>
              <a:rPr lang="en-US" dirty="0" smtClean="0">
                <a:solidFill>
                  <a:schemeClr val="tx2"/>
                </a:solidFill>
              </a:rPr>
              <a:t> are indeed important cells in the inflammatory response, but they aren’t the first cells on scene…try again!</a:t>
            </a:r>
            <a:endParaRPr lang="en-US" dirty="0">
              <a:solidFill>
                <a:schemeClr val="tx2"/>
              </a:solidFill>
            </a:endParaRPr>
          </a:p>
        </p:txBody>
      </p:sp>
      <p:sp>
        <p:nvSpPr>
          <p:cNvPr id="26" name="TextBox 25"/>
          <p:cNvSpPr txBox="1"/>
          <p:nvPr/>
        </p:nvSpPr>
        <p:spPr>
          <a:xfrm>
            <a:off x="3832320" y="1478229"/>
            <a:ext cx="5213160" cy="923330"/>
          </a:xfrm>
          <a:prstGeom prst="rect">
            <a:avLst/>
          </a:prstGeom>
          <a:noFill/>
        </p:spPr>
        <p:txBody>
          <a:bodyPr wrap="square" rtlCol="0">
            <a:spAutoFit/>
          </a:bodyPr>
          <a:lstStyle/>
          <a:p>
            <a:r>
              <a:rPr lang="en-US" dirty="0" smtClean="0">
                <a:solidFill>
                  <a:schemeClr val="tx2"/>
                </a:solidFill>
              </a:rPr>
              <a:t>Neutrophils are early responders in an inflammatory response, but there are other cells that respond directly to the allergen…try again!</a:t>
            </a:r>
            <a:endParaRPr lang="en-US" dirty="0">
              <a:solidFill>
                <a:schemeClr val="tx2"/>
              </a:solidFill>
            </a:endParaRPr>
          </a:p>
        </p:txBody>
      </p:sp>
      <p:sp>
        <p:nvSpPr>
          <p:cNvPr id="30" name="Right Arrow 29">
            <a:hlinkClick r:id="" action="ppaction://hlinkshowjump?jump=previousslide"/>
          </p:cNvPr>
          <p:cNvSpPr/>
          <p:nvPr/>
        </p:nvSpPr>
        <p:spPr>
          <a:xfrm rot="10800000">
            <a:off x="7933011" y="6323055"/>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a:hlinkClick r:id="" action="ppaction://hlinkshowjump?jump=nextslide"/>
          </p:cNvPr>
          <p:cNvSpPr/>
          <p:nvPr/>
        </p:nvSpPr>
        <p:spPr>
          <a:xfrm>
            <a:off x="8534400" y="6324600"/>
            <a:ext cx="504826" cy="343098"/>
          </a:xfrm>
          <a:prstGeom prst="rightArrow">
            <a:avLst/>
          </a:prstGeom>
          <a:solidFill>
            <a:schemeClr val="bg1"/>
          </a:solidFill>
          <a:ln w="444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07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nodeType="afterEffect">
                                  <p:stCondLst>
                                    <p:cond delay="5000"/>
                                  </p:stCondLst>
                                  <p:childTnLst>
                                    <p:animEffect transition="out" filter="fade">
                                      <p:cBhvr>
                                        <p:cTn id="11" dur="1000"/>
                                        <p:tgtEl>
                                          <p:spTgt spid="24">
                                            <p:txEl>
                                              <p:pRg st="0" end="0"/>
                                            </p:txEl>
                                          </p:spTgt>
                                        </p:tgtEl>
                                      </p:cBhvr>
                                    </p:animEffect>
                                    <p:set>
                                      <p:cBhvr>
                                        <p:cTn id="12" dur="1" fill="hold">
                                          <p:stCondLst>
                                            <p:cond delay="999"/>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par>
                          <p:cTn id="18" fill="hold">
                            <p:stCondLst>
                              <p:cond delay="0"/>
                            </p:stCondLst>
                            <p:childTnLst>
                              <p:par>
                                <p:cTn id="19" presetID="10" presetClass="exit" presetSubtype="0" fill="hold" nodeType="afterEffect">
                                  <p:stCondLst>
                                    <p:cond delay="5000"/>
                                  </p:stCondLst>
                                  <p:childTnLst>
                                    <p:animEffect transition="out" filter="fade">
                                      <p:cBhvr>
                                        <p:cTn id="20" dur="1000"/>
                                        <p:tgtEl>
                                          <p:spTgt spid="2">
                                            <p:txEl>
                                              <p:pRg st="0" end="0"/>
                                            </p:txEl>
                                          </p:spTgt>
                                        </p:tgtEl>
                                      </p:cBhvr>
                                    </p:animEffect>
                                    <p:set>
                                      <p:cBhvr>
                                        <p:cTn id="21"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1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childTnLst>
                          </p:cTn>
                        </p:par>
                        <p:par>
                          <p:cTn id="27" fill="hold">
                            <p:stCondLst>
                              <p:cond delay="0"/>
                            </p:stCondLst>
                            <p:childTnLst>
                              <p:par>
                                <p:cTn id="28" presetID="10" presetClass="exit" presetSubtype="0" fill="hold" nodeType="afterEffect">
                                  <p:stCondLst>
                                    <p:cond delay="5000"/>
                                  </p:stCondLst>
                                  <p:childTnLst>
                                    <p:animEffect transition="out" filter="fade">
                                      <p:cBhvr>
                                        <p:cTn id="29" dur="1000"/>
                                        <p:tgtEl>
                                          <p:spTgt spid="25">
                                            <p:txEl>
                                              <p:pRg st="0" end="0"/>
                                            </p:txEl>
                                          </p:spTgt>
                                        </p:tgtEl>
                                      </p:cBhvr>
                                    </p:animEffect>
                                    <p:set>
                                      <p:cBhvr>
                                        <p:cTn id="30" dur="1" fill="hold">
                                          <p:stCondLst>
                                            <p:cond delay="999"/>
                                          </p:stCondLst>
                                        </p:cTn>
                                        <p:tgtEl>
                                          <p:spTgt spid="25">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childTnLst>
                                </p:cTn>
                              </p:par>
                            </p:childTnLst>
                          </p:cTn>
                        </p:par>
                        <p:par>
                          <p:cTn id="36" fill="hold">
                            <p:stCondLst>
                              <p:cond delay="0"/>
                            </p:stCondLst>
                            <p:childTnLst>
                              <p:par>
                                <p:cTn id="37" presetID="10" presetClass="exit" presetSubtype="0" fill="hold" nodeType="afterEffect">
                                  <p:stCondLst>
                                    <p:cond delay="5000"/>
                                  </p:stCondLst>
                                  <p:childTnLst>
                                    <p:animEffect transition="out" filter="fade">
                                      <p:cBhvr>
                                        <p:cTn id="38" dur="1000"/>
                                        <p:tgtEl>
                                          <p:spTgt spid="26">
                                            <p:txEl>
                                              <p:pRg st="0" end="0"/>
                                            </p:txEl>
                                          </p:spTgt>
                                        </p:tgtEl>
                                      </p:cBhvr>
                                    </p:animEffect>
                                    <p:set>
                                      <p:cBhvr>
                                        <p:cTn id="39" dur="1" fill="hold">
                                          <p:stCondLst>
                                            <p:cond delay="999"/>
                                          </p:stCondLst>
                                        </p:cTn>
                                        <p:tgtEl>
                                          <p:spTgt spid="26">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1475</TotalTime>
  <Words>1727</Words>
  <Application>Microsoft Office PowerPoint</Application>
  <PresentationFormat>On-screen Show (4:3)</PresentationFormat>
  <Paragraphs>150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Waveform</vt:lpstr>
      <vt:lpstr>To Breathe or not to Breathe… The Asthmatic’s Struggle</vt:lpstr>
      <vt:lpstr>Navigating the Tutorial</vt:lpstr>
      <vt:lpstr>Outcomes</vt:lpstr>
      <vt:lpstr>The Ins and Outs of Asthma</vt:lpstr>
      <vt:lpstr>Case Study</vt:lpstr>
      <vt:lpstr>Acute-phase Response</vt:lpstr>
      <vt:lpstr>Acute-phase Response</vt:lpstr>
      <vt:lpstr>Asthma Check-Up!</vt:lpstr>
      <vt:lpstr>Asthma Check-Up!</vt:lpstr>
      <vt:lpstr>Asthma Check-Up!</vt:lpstr>
      <vt:lpstr>Asthma Check-Up!</vt:lpstr>
      <vt:lpstr>Asthma Check-Up!</vt:lpstr>
      <vt:lpstr>Late-phase Response</vt:lpstr>
      <vt:lpstr>Exacerbation Manifestations</vt:lpstr>
      <vt:lpstr>Asthma Check-Up!</vt:lpstr>
      <vt:lpstr>Asthma Check-Up!</vt:lpstr>
      <vt:lpstr>Asthma Check-Up!</vt:lpstr>
      <vt:lpstr>Case Study Continued…</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breathe or not to breathe…</dc:title>
  <dc:creator>Owner</dc:creator>
  <cp:lastModifiedBy>Owner</cp:lastModifiedBy>
  <cp:revision>188</cp:revision>
  <dcterms:created xsi:type="dcterms:W3CDTF">2012-02-13T00:12:45Z</dcterms:created>
  <dcterms:modified xsi:type="dcterms:W3CDTF">2012-04-23T19:10:07Z</dcterms:modified>
</cp:coreProperties>
</file>